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50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9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9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9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DF9C0B7-00F4-407C-982B-712ABC21BAAD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970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2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AAAB410-EBA5-42AF-9BCA-31409E85D26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1110600"/>
            <a:ext cx="8228520" cy="525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457200" y="1110600"/>
            <a:ext cx="8228520" cy="525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1110600"/>
            <a:ext cx="8228520" cy="525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>
          <a:xfrm>
            <a:off x="457200" y="1110600"/>
            <a:ext cx="8228520" cy="525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1110600"/>
            <a:ext cx="8228520" cy="525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ubTitle"/>
          </p:nvPr>
        </p:nvSpPr>
        <p:spPr>
          <a:xfrm>
            <a:off x="457200" y="1110600"/>
            <a:ext cx="8228520" cy="525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1052280"/>
            <a:ext cx="8228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366840"/>
            <a:ext cx="9142920" cy="8316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" name="CustomShape 2"/>
          <p:cNvSpPr/>
          <p:nvPr/>
        </p:nvSpPr>
        <p:spPr>
          <a:xfrm>
            <a:off x="0" y="0"/>
            <a:ext cx="9142920" cy="30996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0" name="CustomShape 3"/>
          <p:cNvSpPr/>
          <p:nvPr/>
        </p:nvSpPr>
        <p:spPr>
          <a:xfrm>
            <a:off x="0" y="307800"/>
            <a:ext cx="914292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" name="CustomShape 4"/>
          <p:cNvSpPr/>
          <p:nvPr/>
        </p:nvSpPr>
        <p:spPr>
          <a:xfrm flipV="1">
            <a:off x="5410080" y="358560"/>
            <a:ext cx="3732840" cy="89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CustomShape 5"/>
          <p:cNvSpPr/>
          <p:nvPr/>
        </p:nvSpPr>
        <p:spPr>
          <a:xfrm flipV="1">
            <a:off x="5410080" y="437760"/>
            <a:ext cx="3732840" cy="1800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" name="CustomShape 6"/>
          <p:cNvSpPr/>
          <p:nvPr/>
        </p:nvSpPr>
        <p:spPr>
          <a:xfrm>
            <a:off x="5407200" y="496800"/>
            <a:ext cx="3062880" cy="27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CustomShape 7"/>
          <p:cNvSpPr/>
          <p:nvPr/>
        </p:nvSpPr>
        <p:spPr>
          <a:xfrm>
            <a:off x="7373880" y="588960"/>
            <a:ext cx="1599120" cy="35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CustomShape 8"/>
          <p:cNvSpPr/>
          <p:nvPr/>
        </p:nvSpPr>
        <p:spPr>
          <a:xfrm>
            <a:off x="9085320" y="-1440"/>
            <a:ext cx="56160" cy="6195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9"/>
          <p:cNvSpPr/>
          <p:nvPr/>
        </p:nvSpPr>
        <p:spPr>
          <a:xfrm>
            <a:off x="9043920" y="-1440"/>
            <a:ext cx="27360" cy="6195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CustomShape 10"/>
          <p:cNvSpPr/>
          <p:nvPr/>
        </p:nvSpPr>
        <p:spPr>
          <a:xfrm>
            <a:off x="9024840" y="-1440"/>
            <a:ext cx="8280" cy="6195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CustomShape 11"/>
          <p:cNvSpPr/>
          <p:nvPr/>
        </p:nvSpPr>
        <p:spPr>
          <a:xfrm>
            <a:off x="8975880" y="-1440"/>
            <a:ext cx="25920" cy="6195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CustomShape 12"/>
          <p:cNvSpPr/>
          <p:nvPr/>
        </p:nvSpPr>
        <p:spPr>
          <a:xfrm>
            <a:off x="8915400" y="0"/>
            <a:ext cx="54360" cy="58464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CustomShape 13"/>
          <p:cNvSpPr/>
          <p:nvPr/>
        </p:nvSpPr>
        <p:spPr>
          <a:xfrm>
            <a:off x="8874000" y="0"/>
            <a:ext cx="6840" cy="584640"/>
          </a:xfrm>
          <a:prstGeom prst="rect">
            <a:avLst/>
          </a:prstGeom>
          <a:solidFill>
            <a:srgbClr val="FFFFFF">
              <a:alpha val="3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PlaceHolder 14"/>
          <p:cNvSpPr>
            <a:spLocks noGrp="1"/>
          </p:cNvSpPr>
          <p:nvPr>
            <p:ph type="title"/>
          </p:nvPr>
        </p:nvSpPr>
        <p:spPr>
          <a:xfrm>
            <a:off x="457200" y="1110600"/>
            <a:ext cx="8228520" cy="113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2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366840"/>
            <a:ext cx="9142920" cy="8316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0" y="0"/>
            <a:ext cx="9142920" cy="30996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0" y="307800"/>
            <a:ext cx="914292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2" name="CustomShape 4"/>
          <p:cNvSpPr/>
          <p:nvPr/>
        </p:nvSpPr>
        <p:spPr>
          <a:xfrm flipV="1">
            <a:off x="5410080" y="358560"/>
            <a:ext cx="3732840" cy="89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3" name="CustomShape 5"/>
          <p:cNvSpPr/>
          <p:nvPr/>
        </p:nvSpPr>
        <p:spPr>
          <a:xfrm flipV="1">
            <a:off x="5410080" y="437760"/>
            <a:ext cx="3732840" cy="1800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4" name="CustomShape 6"/>
          <p:cNvSpPr/>
          <p:nvPr/>
        </p:nvSpPr>
        <p:spPr>
          <a:xfrm>
            <a:off x="5407200" y="496800"/>
            <a:ext cx="3062880" cy="27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5" name="CustomShape 7"/>
          <p:cNvSpPr/>
          <p:nvPr/>
        </p:nvSpPr>
        <p:spPr>
          <a:xfrm>
            <a:off x="7373880" y="588960"/>
            <a:ext cx="1599120" cy="35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6" name="CustomShape 8"/>
          <p:cNvSpPr/>
          <p:nvPr/>
        </p:nvSpPr>
        <p:spPr>
          <a:xfrm>
            <a:off x="9085320" y="-1440"/>
            <a:ext cx="56160" cy="6195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7" name="CustomShape 9"/>
          <p:cNvSpPr/>
          <p:nvPr/>
        </p:nvSpPr>
        <p:spPr>
          <a:xfrm>
            <a:off x="9043920" y="-1440"/>
            <a:ext cx="27360" cy="6195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8" name="CustomShape 10"/>
          <p:cNvSpPr/>
          <p:nvPr/>
        </p:nvSpPr>
        <p:spPr>
          <a:xfrm>
            <a:off x="9024840" y="-1440"/>
            <a:ext cx="8280" cy="6195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9" name="CustomShape 11"/>
          <p:cNvSpPr/>
          <p:nvPr/>
        </p:nvSpPr>
        <p:spPr>
          <a:xfrm>
            <a:off x="8975880" y="-1440"/>
            <a:ext cx="25920" cy="6195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0" name="CustomShape 12"/>
          <p:cNvSpPr/>
          <p:nvPr/>
        </p:nvSpPr>
        <p:spPr>
          <a:xfrm>
            <a:off x="8915400" y="0"/>
            <a:ext cx="54360" cy="58464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1" name="CustomShape 13"/>
          <p:cNvSpPr/>
          <p:nvPr/>
        </p:nvSpPr>
        <p:spPr>
          <a:xfrm>
            <a:off x="8874000" y="0"/>
            <a:ext cx="6840" cy="584640"/>
          </a:xfrm>
          <a:prstGeom prst="rect">
            <a:avLst/>
          </a:prstGeom>
          <a:solidFill>
            <a:srgbClr val="FFFFFF">
              <a:alpha val="3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2" name="PlaceHolder 1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3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0" y="366840"/>
            <a:ext cx="9142920" cy="8316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1" name="CustomShape 2"/>
          <p:cNvSpPr/>
          <p:nvPr/>
        </p:nvSpPr>
        <p:spPr>
          <a:xfrm>
            <a:off x="0" y="0"/>
            <a:ext cx="9142920" cy="30996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2" name="CustomShape 3"/>
          <p:cNvSpPr/>
          <p:nvPr/>
        </p:nvSpPr>
        <p:spPr>
          <a:xfrm>
            <a:off x="0" y="307800"/>
            <a:ext cx="914292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3" name="CustomShape 4"/>
          <p:cNvSpPr/>
          <p:nvPr/>
        </p:nvSpPr>
        <p:spPr>
          <a:xfrm flipV="1">
            <a:off x="5410080" y="358560"/>
            <a:ext cx="3732840" cy="89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4" name="CustomShape 5"/>
          <p:cNvSpPr/>
          <p:nvPr/>
        </p:nvSpPr>
        <p:spPr>
          <a:xfrm flipV="1">
            <a:off x="5410080" y="437760"/>
            <a:ext cx="3732840" cy="1800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5407200" y="496800"/>
            <a:ext cx="3062880" cy="27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6" name="CustomShape 7"/>
          <p:cNvSpPr/>
          <p:nvPr/>
        </p:nvSpPr>
        <p:spPr>
          <a:xfrm>
            <a:off x="7373880" y="588960"/>
            <a:ext cx="1599120" cy="35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7" name="CustomShape 8"/>
          <p:cNvSpPr/>
          <p:nvPr/>
        </p:nvSpPr>
        <p:spPr>
          <a:xfrm>
            <a:off x="9085320" y="-1440"/>
            <a:ext cx="56160" cy="6195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8" name="CustomShape 9"/>
          <p:cNvSpPr/>
          <p:nvPr/>
        </p:nvSpPr>
        <p:spPr>
          <a:xfrm>
            <a:off x="9043920" y="-1440"/>
            <a:ext cx="27360" cy="6195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9" name="CustomShape 10"/>
          <p:cNvSpPr/>
          <p:nvPr/>
        </p:nvSpPr>
        <p:spPr>
          <a:xfrm>
            <a:off x="9024840" y="-1440"/>
            <a:ext cx="8280" cy="6195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0" name="CustomShape 11"/>
          <p:cNvSpPr/>
          <p:nvPr/>
        </p:nvSpPr>
        <p:spPr>
          <a:xfrm>
            <a:off x="8975880" y="-1440"/>
            <a:ext cx="25920" cy="6195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1" name="CustomShape 12"/>
          <p:cNvSpPr/>
          <p:nvPr/>
        </p:nvSpPr>
        <p:spPr>
          <a:xfrm>
            <a:off x="8915400" y="0"/>
            <a:ext cx="54360" cy="58464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2" name="CustomShape 13"/>
          <p:cNvSpPr/>
          <p:nvPr/>
        </p:nvSpPr>
        <p:spPr>
          <a:xfrm>
            <a:off x="8874000" y="0"/>
            <a:ext cx="6840" cy="584640"/>
          </a:xfrm>
          <a:prstGeom prst="rect">
            <a:avLst/>
          </a:prstGeom>
          <a:solidFill>
            <a:srgbClr val="FFFFFF">
              <a:alpha val="3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3" name="PlaceHolder 1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4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0" y="366840"/>
            <a:ext cx="9142920" cy="8316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2" name="CustomShape 2"/>
          <p:cNvSpPr/>
          <p:nvPr/>
        </p:nvSpPr>
        <p:spPr>
          <a:xfrm>
            <a:off x="0" y="0"/>
            <a:ext cx="9142920" cy="30996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3" name="CustomShape 3"/>
          <p:cNvSpPr/>
          <p:nvPr/>
        </p:nvSpPr>
        <p:spPr>
          <a:xfrm>
            <a:off x="0" y="307800"/>
            <a:ext cx="914292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4" name="CustomShape 4"/>
          <p:cNvSpPr/>
          <p:nvPr/>
        </p:nvSpPr>
        <p:spPr>
          <a:xfrm flipV="1">
            <a:off x="5410080" y="358560"/>
            <a:ext cx="3732840" cy="89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5" name="CustomShape 5"/>
          <p:cNvSpPr/>
          <p:nvPr/>
        </p:nvSpPr>
        <p:spPr>
          <a:xfrm flipV="1">
            <a:off x="5410080" y="437760"/>
            <a:ext cx="3732840" cy="1800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6" name="CustomShape 6"/>
          <p:cNvSpPr/>
          <p:nvPr/>
        </p:nvSpPr>
        <p:spPr>
          <a:xfrm>
            <a:off x="5407200" y="496800"/>
            <a:ext cx="3062880" cy="27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7" name="CustomShape 7"/>
          <p:cNvSpPr/>
          <p:nvPr/>
        </p:nvSpPr>
        <p:spPr>
          <a:xfrm>
            <a:off x="7373880" y="588960"/>
            <a:ext cx="1599120" cy="35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8" name="CustomShape 8"/>
          <p:cNvSpPr/>
          <p:nvPr/>
        </p:nvSpPr>
        <p:spPr>
          <a:xfrm>
            <a:off x="9085320" y="-1440"/>
            <a:ext cx="56160" cy="6195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9" name="CustomShape 9"/>
          <p:cNvSpPr/>
          <p:nvPr/>
        </p:nvSpPr>
        <p:spPr>
          <a:xfrm>
            <a:off x="9043920" y="-1440"/>
            <a:ext cx="27360" cy="6195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0" name="CustomShape 10"/>
          <p:cNvSpPr/>
          <p:nvPr/>
        </p:nvSpPr>
        <p:spPr>
          <a:xfrm>
            <a:off x="9024840" y="-1440"/>
            <a:ext cx="8280" cy="6195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1" name="CustomShape 11"/>
          <p:cNvSpPr/>
          <p:nvPr/>
        </p:nvSpPr>
        <p:spPr>
          <a:xfrm>
            <a:off x="8975880" y="-1440"/>
            <a:ext cx="25920" cy="6195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2" name="CustomShape 12"/>
          <p:cNvSpPr/>
          <p:nvPr/>
        </p:nvSpPr>
        <p:spPr>
          <a:xfrm>
            <a:off x="8915400" y="0"/>
            <a:ext cx="54360" cy="58464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3" name="CustomShape 13"/>
          <p:cNvSpPr/>
          <p:nvPr/>
        </p:nvSpPr>
        <p:spPr>
          <a:xfrm>
            <a:off x="8874000" y="0"/>
            <a:ext cx="6840" cy="584640"/>
          </a:xfrm>
          <a:prstGeom prst="rect">
            <a:avLst/>
          </a:prstGeom>
          <a:solidFill>
            <a:srgbClr val="FFFFFF">
              <a:alpha val="3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4" name="PlaceHolder 14"/>
          <p:cNvSpPr>
            <a:spLocks noGrp="1"/>
          </p:cNvSpPr>
          <p:nvPr>
            <p:ph type="title"/>
          </p:nvPr>
        </p:nvSpPr>
        <p:spPr>
          <a:xfrm>
            <a:off x="457200" y="1110600"/>
            <a:ext cx="8228520" cy="113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05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0" y="366840"/>
            <a:ext cx="9142560" cy="82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3" name="CustomShape 2"/>
          <p:cNvSpPr/>
          <p:nvPr/>
        </p:nvSpPr>
        <p:spPr>
          <a:xfrm>
            <a:off x="0" y="0"/>
            <a:ext cx="9142560" cy="30960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4" name="CustomShape 3"/>
          <p:cNvSpPr/>
          <p:nvPr/>
        </p:nvSpPr>
        <p:spPr>
          <a:xfrm>
            <a:off x="0" y="307800"/>
            <a:ext cx="9142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5" name="CustomShape 4"/>
          <p:cNvSpPr/>
          <p:nvPr/>
        </p:nvSpPr>
        <p:spPr>
          <a:xfrm flipV="1">
            <a:off x="5410080" y="357480"/>
            <a:ext cx="3732480" cy="889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6" name="CustomShape 5"/>
          <p:cNvSpPr/>
          <p:nvPr/>
        </p:nvSpPr>
        <p:spPr>
          <a:xfrm flipV="1">
            <a:off x="5410080" y="436680"/>
            <a:ext cx="373248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7" name="CustomShape 6"/>
          <p:cNvSpPr/>
          <p:nvPr/>
        </p:nvSpPr>
        <p:spPr>
          <a:xfrm>
            <a:off x="5407200" y="496800"/>
            <a:ext cx="3062520" cy="27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8" name="CustomShape 7"/>
          <p:cNvSpPr/>
          <p:nvPr/>
        </p:nvSpPr>
        <p:spPr>
          <a:xfrm>
            <a:off x="7373880" y="588960"/>
            <a:ext cx="1598760" cy="349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9" name="CustomShape 8"/>
          <p:cNvSpPr/>
          <p:nvPr/>
        </p:nvSpPr>
        <p:spPr>
          <a:xfrm>
            <a:off x="9085320" y="-1440"/>
            <a:ext cx="55800" cy="61920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0" name="CustomShape 9"/>
          <p:cNvSpPr/>
          <p:nvPr/>
        </p:nvSpPr>
        <p:spPr>
          <a:xfrm>
            <a:off x="9043920" y="-1440"/>
            <a:ext cx="27000" cy="61920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1" name="CustomShape 10"/>
          <p:cNvSpPr/>
          <p:nvPr/>
        </p:nvSpPr>
        <p:spPr>
          <a:xfrm>
            <a:off x="9024840" y="-1440"/>
            <a:ext cx="7920" cy="61920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2" name="CustomShape 11"/>
          <p:cNvSpPr/>
          <p:nvPr/>
        </p:nvSpPr>
        <p:spPr>
          <a:xfrm>
            <a:off x="8975880" y="-1440"/>
            <a:ext cx="25560" cy="61920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3" name="CustomShape 12"/>
          <p:cNvSpPr/>
          <p:nvPr/>
        </p:nvSpPr>
        <p:spPr>
          <a:xfrm>
            <a:off x="8915400" y="0"/>
            <a:ext cx="54000" cy="58428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4" name="CustomShape 13"/>
          <p:cNvSpPr/>
          <p:nvPr/>
        </p:nvSpPr>
        <p:spPr>
          <a:xfrm>
            <a:off x="8874000" y="0"/>
            <a:ext cx="6480" cy="584280"/>
          </a:xfrm>
          <a:prstGeom prst="rect">
            <a:avLst/>
          </a:prstGeom>
          <a:solidFill>
            <a:srgbClr val="FFFFFF">
              <a:alpha val="30000"/>
            </a:srgbClr>
          </a:solidFill>
          <a:ln w="5076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5" name="PlaceHolder 1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56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os.gosuslugi.ru/admin/" TargetMode="Externa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joinchat/ruGbl6j4E743MGMy" TargetMode="External"/><Relationship Id="rId2" Type="http://schemas.openxmlformats.org/officeDocument/2006/relationships/hyperlink" Target="https://pos.gosuslugi.ru/docs/" TargetMode="External"/><Relationship Id="rId1" Type="http://schemas.openxmlformats.org/officeDocument/2006/relationships/slideLayout" Target="../slideLayouts/slideLayout37.xml"/><Relationship Id="rId4" Type="http://schemas.openxmlformats.org/officeDocument/2006/relationships/hyperlink" Target="mailto:sd@sc.minsvyaz.r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os.gosuslugi.ru/admin/" TargetMode="External"/><Relationship Id="rId2" Type="http://schemas.openxmlformats.org/officeDocument/2006/relationships/hyperlink" Target="https://pos.gosuslugi.ru/backoffice/" TargetMode="Externa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Рисунок 262"/>
          <p:cNvPicPr/>
          <p:nvPr/>
        </p:nvPicPr>
        <p:blipFill>
          <a:blip r:embed="rId2"/>
          <a:stretch/>
        </p:blipFill>
        <p:spPr>
          <a:xfrm>
            <a:off x="0" y="-806760"/>
            <a:ext cx="9143280" cy="8087400"/>
          </a:xfrm>
          <a:prstGeom prst="rect">
            <a:avLst/>
          </a:prstGeom>
          <a:ln>
            <a:noFill/>
          </a:ln>
        </p:spPr>
      </p:pic>
      <p:pic>
        <p:nvPicPr>
          <p:cNvPr id="300" name="Рисунок 263"/>
          <p:cNvPicPr/>
          <p:nvPr/>
        </p:nvPicPr>
        <p:blipFill>
          <a:blip r:embed="rId3"/>
          <a:stretch/>
        </p:blipFill>
        <p:spPr>
          <a:xfrm>
            <a:off x="395640" y="620640"/>
            <a:ext cx="5040000" cy="1726560"/>
          </a:xfrm>
          <a:prstGeom prst="rect">
            <a:avLst/>
          </a:prstGeom>
          <a:ln>
            <a:noFill/>
          </a:ln>
        </p:spPr>
      </p:pic>
      <p:sp>
        <p:nvSpPr>
          <p:cNvPr id="301" name="CustomShape 1"/>
          <p:cNvSpPr/>
          <p:nvPr/>
        </p:nvSpPr>
        <p:spPr>
          <a:xfrm>
            <a:off x="154800" y="5836680"/>
            <a:ext cx="5738040" cy="32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70" b="0" strike="noStrike" spc="-1">
                <a:solidFill>
                  <a:srgbClr val="FFFFFF"/>
                </a:solidFill>
                <a:latin typeface="PTSansular"/>
                <a:ea typeface="DejaVu Sans"/>
              </a:rPr>
              <a:t>Рабочее совещание с ОМСУ,  04.08.2021</a:t>
            </a:r>
            <a:endParaRPr lang="ru-RU" sz="1870" b="0" strike="noStrike" spc="-1"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3768120" y="3269160"/>
            <a:ext cx="460872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PTSans"/>
                <a:ea typeface="DejaVu Sans"/>
              </a:rPr>
              <a:t>ПЛАТФОРМА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PTSans"/>
                <a:ea typeface="DejaVu Sans"/>
              </a:rPr>
              <a:t>ОБРАТНОЙ СВЯЗИ (ПОС) 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303" name="Рисунок 266"/>
          <p:cNvPicPr/>
          <p:nvPr/>
        </p:nvPicPr>
        <p:blipFill>
          <a:blip r:embed="rId4"/>
          <a:stretch/>
        </p:blipFill>
        <p:spPr>
          <a:xfrm>
            <a:off x="3549960" y="2781000"/>
            <a:ext cx="36720" cy="218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468360" y="620640"/>
            <a:ext cx="8228520" cy="78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F4C81"/>
                </a:solidFill>
                <a:latin typeface="Arial"/>
                <a:ea typeface="DejaVu Sans"/>
              </a:rPr>
              <a:t>РОЛИ В ПОС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539640" y="1341360"/>
            <a:ext cx="8228520" cy="53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040" indent="-254520">
              <a:lnSpc>
                <a:spcPct val="150000"/>
              </a:lnSpc>
              <a:spcBef>
                <a:spcPts val="300"/>
              </a:spcBef>
              <a:buClr>
                <a:srgbClr val="69D0A5"/>
              </a:buClr>
              <a:buFont typeface="Georgia"/>
              <a:buChar char="•"/>
            </a:pPr>
            <a:r>
              <a:rPr lang="ru-RU" sz="2800" b="1" strike="noStrike" spc="-1">
                <a:solidFill>
                  <a:srgbClr val="0B3961"/>
                </a:solidFill>
                <a:latin typeface="Georgia"/>
                <a:ea typeface="DejaVu Sans"/>
              </a:rPr>
              <a:t>модератор</a:t>
            </a:r>
            <a:r>
              <a:rPr lang="ru-RU" sz="2800" b="0" strike="noStrike" spc="-1">
                <a:solidFill>
                  <a:srgbClr val="0B3961"/>
                </a:solidFill>
                <a:latin typeface="Georgia"/>
                <a:ea typeface="DejaVu Sans"/>
              </a:rPr>
              <a:t> </a:t>
            </a:r>
            <a:r>
              <a:rPr lang="ru-RU" sz="2400" b="0" strike="noStrike" spc="-1">
                <a:solidFill>
                  <a:srgbClr val="0B3961"/>
                </a:solidFill>
                <a:latin typeface="Georgia"/>
                <a:ea typeface="DejaVu Sans"/>
              </a:rPr>
              <a:t>(Московский сотрудник) </a:t>
            </a:r>
            <a:endParaRPr lang="ru-RU" sz="2400" b="0" strike="noStrike" spc="-1">
              <a:latin typeface="Arial"/>
            </a:endParaRPr>
          </a:p>
          <a:p>
            <a:pPr marL="365040" indent="-254520">
              <a:lnSpc>
                <a:spcPct val="150000"/>
              </a:lnSpc>
              <a:spcBef>
                <a:spcPts val="300"/>
              </a:spcBef>
              <a:buClr>
                <a:srgbClr val="69D0A5"/>
              </a:buClr>
              <a:buFont typeface="Georgia"/>
              <a:buChar char="•"/>
            </a:pPr>
            <a:r>
              <a:rPr lang="ru-RU" sz="2800" b="1" strike="noStrike" spc="-1">
                <a:solidFill>
                  <a:srgbClr val="0B3961"/>
                </a:solidFill>
                <a:latin typeface="Georgia"/>
                <a:ea typeface="DejaVu Sans"/>
              </a:rPr>
              <a:t>координатор</a:t>
            </a:r>
            <a:r>
              <a:rPr lang="ru-RU" sz="2800" b="0" strike="noStrike" spc="-1">
                <a:solidFill>
                  <a:srgbClr val="0B3961"/>
                </a:solidFill>
                <a:latin typeface="Georgia"/>
                <a:ea typeface="DejaVu Sans"/>
              </a:rPr>
              <a:t> </a:t>
            </a:r>
            <a:r>
              <a:rPr lang="ru-RU" sz="2400" b="0" strike="noStrike" spc="-1">
                <a:solidFill>
                  <a:srgbClr val="0B3961"/>
                </a:solidFill>
                <a:latin typeface="Georgia"/>
                <a:ea typeface="DejaVu Sans"/>
              </a:rPr>
              <a:t>(сотрудник ведомства)</a:t>
            </a:r>
            <a:endParaRPr lang="ru-RU" sz="2400" b="0" strike="noStrike" spc="-1">
              <a:latin typeface="Arial"/>
            </a:endParaRPr>
          </a:p>
          <a:p>
            <a:pPr marL="365040" indent="-254520">
              <a:lnSpc>
                <a:spcPct val="150000"/>
              </a:lnSpc>
              <a:spcBef>
                <a:spcPts val="300"/>
              </a:spcBef>
              <a:buClr>
                <a:srgbClr val="69D0A5"/>
              </a:buClr>
              <a:buFont typeface="Georgia"/>
              <a:buChar char="•"/>
            </a:pPr>
            <a:r>
              <a:rPr lang="ru-RU" sz="2800" b="1" strike="noStrike" spc="-1">
                <a:solidFill>
                  <a:srgbClr val="0B3961"/>
                </a:solidFill>
                <a:latin typeface="Georgia"/>
                <a:ea typeface="DejaVu Sans"/>
              </a:rPr>
              <a:t>исполнитель</a:t>
            </a:r>
            <a:r>
              <a:rPr lang="ru-RU" sz="2800" b="0" strike="noStrike" spc="-1">
                <a:solidFill>
                  <a:srgbClr val="0B3961"/>
                </a:solidFill>
                <a:latin typeface="Georgia"/>
                <a:ea typeface="DejaVu Sans"/>
              </a:rPr>
              <a:t> </a:t>
            </a:r>
            <a:r>
              <a:rPr lang="ru-RU" sz="2400" b="0" strike="noStrike" spc="-1">
                <a:solidFill>
                  <a:srgbClr val="0B3961"/>
                </a:solidFill>
                <a:latin typeface="Georgia"/>
                <a:ea typeface="DejaVu Sans"/>
              </a:rPr>
              <a:t>(сотрудник ведомства)</a:t>
            </a:r>
            <a:endParaRPr lang="ru-RU" sz="2400" b="0" strike="noStrike" spc="-1">
              <a:latin typeface="Arial"/>
            </a:endParaRPr>
          </a:p>
          <a:p>
            <a:pPr marL="365040" indent="-254520">
              <a:lnSpc>
                <a:spcPct val="150000"/>
              </a:lnSpc>
              <a:spcBef>
                <a:spcPts val="300"/>
              </a:spcBef>
              <a:buClr>
                <a:srgbClr val="69D0A5"/>
              </a:buClr>
              <a:buFont typeface="Georgia"/>
              <a:buChar char="•"/>
            </a:pPr>
            <a:r>
              <a:rPr lang="ru-RU" sz="2800" b="1" strike="noStrike" spc="-1">
                <a:solidFill>
                  <a:srgbClr val="0B3961"/>
                </a:solidFill>
                <a:latin typeface="Georgia"/>
                <a:ea typeface="DejaVu Sans"/>
              </a:rPr>
              <a:t>руководитель </a:t>
            </a:r>
            <a:r>
              <a:rPr lang="ru-RU" sz="2400" b="0" strike="noStrike" spc="-1">
                <a:solidFill>
                  <a:srgbClr val="0B3961"/>
                </a:solidFill>
                <a:latin typeface="Georgia"/>
                <a:ea typeface="DejaVu Sans"/>
              </a:rPr>
              <a:t>(сотрудник ведомства)</a:t>
            </a:r>
            <a:endParaRPr lang="ru-RU" sz="2400" b="0" strike="noStrike" spc="-1">
              <a:latin typeface="Arial"/>
            </a:endParaRPr>
          </a:p>
          <a:p>
            <a:pPr marL="365040" indent="-254520">
              <a:lnSpc>
                <a:spcPct val="150000"/>
              </a:lnSpc>
              <a:spcBef>
                <a:spcPts val="300"/>
              </a:spcBef>
              <a:buClr>
                <a:srgbClr val="69D0A5"/>
              </a:buClr>
              <a:buFont typeface="Georgia"/>
              <a:buChar char="•"/>
            </a:pPr>
            <a:r>
              <a:rPr lang="ru-RU" sz="2800" b="1" strike="noStrike" spc="-1">
                <a:solidFill>
                  <a:srgbClr val="0B3961"/>
                </a:solidFill>
                <a:latin typeface="Georgia"/>
                <a:ea typeface="DejaVu Sans"/>
              </a:rPr>
              <a:t>куратор </a:t>
            </a:r>
            <a:r>
              <a:rPr lang="ru-RU" sz="2400" b="0" strike="noStrike" spc="-1">
                <a:solidFill>
                  <a:srgbClr val="0B3961"/>
                </a:solidFill>
                <a:latin typeface="Georgia"/>
                <a:ea typeface="DejaVu Sans"/>
              </a:rPr>
              <a:t>(сотрудник ведомства)</a:t>
            </a:r>
            <a:endParaRPr lang="ru-RU" sz="2400" b="0" strike="noStrike" spc="-1">
              <a:latin typeface="Arial"/>
            </a:endParaRPr>
          </a:p>
          <a:p>
            <a:pPr marL="365040" indent="-254520">
              <a:lnSpc>
                <a:spcPct val="150000"/>
              </a:lnSpc>
              <a:spcBef>
                <a:spcPts val="300"/>
              </a:spcBef>
              <a:buClr>
                <a:srgbClr val="69D0A5"/>
              </a:buClr>
              <a:buFont typeface="Georgia"/>
              <a:buChar char="•"/>
            </a:pPr>
            <a:r>
              <a:rPr lang="ru-RU" sz="2800" b="1" strike="noStrike" spc="-1">
                <a:solidFill>
                  <a:srgbClr val="0B3961"/>
                </a:solidFill>
                <a:latin typeface="Georgia"/>
                <a:ea typeface="DejaVu Sans"/>
              </a:rPr>
              <a:t>администратор</a:t>
            </a:r>
            <a:r>
              <a:rPr lang="ru-RU" sz="2400" b="1" strike="noStrike" spc="-1">
                <a:solidFill>
                  <a:srgbClr val="0B3961"/>
                </a:solidFill>
                <a:latin typeface="Georgia"/>
                <a:ea typeface="DejaVu Sans"/>
              </a:rPr>
              <a:t> ЛКО </a:t>
            </a:r>
            <a:r>
              <a:rPr lang="ru-RU" sz="2400" b="0" strike="noStrike" spc="-1">
                <a:solidFill>
                  <a:srgbClr val="0B3961"/>
                </a:solidFill>
                <a:latin typeface="Georgia"/>
                <a:ea typeface="DejaVu Sans"/>
              </a:rPr>
              <a:t>(сотрудник ведомства)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1001"/>
              </a:spcAft>
            </a:pPr>
            <a:endParaRPr lang="ru-RU" sz="2400" b="0" strike="noStrike" spc="-1">
              <a:latin typeface="Arial"/>
            </a:endParaRPr>
          </a:p>
          <a:p>
            <a:pPr marL="228600" indent="-254520">
              <a:lnSpc>
                <a:spcPct val="100000"/>
              </a:lnSpc>
              <a:spcBef>
                <a:spcPts val="300"/>
              </a:spcBef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143640" y="130320"/>
            <a:ext cx="280440" cy="28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2"/>
          <p:cNvSpPr/>
          <p:nvPr/>
        </p:nvSpPr>
        <p:spPr>
          <a:xfrm>
            <a:off x="615960" y="1398600"/>
            <a:ext cx="828324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80" b="0" strike="noStrike" spc="-1">
                <a:solidFill>
                  <a:srgbClr val="0B3961"/>
                </a:solidFill>
                <a:latin typeface="Arial"/>
                <a:ea typeface="DejaVu Sans"/>
              </a:rPr>
              <a:t>Выполняет действия: </a:t>
            </a:r>
            <a:endParaRPr lang="ru-RU" sz="2680" b="0" strike="noStrike" spc="-1">
              <a:latin typeface="Arial"/>
            </a:endParaRPr>
          </a:p>
        </p:txBody>
      </p:sp>
      <p:sp>
        <p:nvSpPr>
          <p:cNvPr id="336" name="CustomShape 3"/>
          <p:cNvSpPr/>
          <p:nvPr/>
        </p:nvSpPr>
        <p:spPr>
          <a:xfrm>
            <a:off x="143640" y="461160"/>
            <a:ext cx="8463960" cy="65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90" b="1" strike="noStrike" spc="-1">
                <a:solidFill>
                  <a:srgbClr val="0B3961"/>
                </a:solidFill>
                <a:latin typeface="Trebuchet MS"/>
                <a:ea typeface="DejaVu Sans"/>
              </a:rPr>
              <a:t>ФУНКЦИОНАЛ</a:t>
            </a:r>
            <a:r>
              <a:rPr lang="ru-RU" sz="3690" b="1" strike="noStrike" spc="-1">
                <a:solidFill>
                  <a:srgbClr val="0F4C81"/>
                </a:solidFill>
                <a:latin typeface="Trebuchet MS"/>
                <a:ea typeface="DejaVu Sans"/>
              </a:rPr>
              <a:t> </a:t>
            </a:r>
            <a:r>
              <a:rPr lang="ru-RU" sz="3690" b="1" strike="noStrike" spc="-1">
                <a:solidFill>
                  <a:srgbClr val="3A97E8"/>
                </a:solidFill>
                <a:latin typeface="Trebuchet MS"/>
                <a:ea typeface="DejaVu Sans"/>
              </a:rPr>
              <a:t>МОДЕРАТОРА</a:t>
            </a:r>
            <a:endParaRPr lang="ru-RU" sz="3690" b="0" strike="noStrike" spc="-1">
              <a:latin typeface="Arial"/>
            </a:endParaRPr>
          </a:p>
        </p:txBody>
      </p:sp>
      <p:sp>
        <p:nvSpPr>
          <p:cNvPr id="337" name="CustomShape 4"/>
          <p:cNvSpPr/>
          <p:nvPr/>
        </p:nvSpPr>
        <p:spPr>
          <a:xfrm>
            <a:off x="430200" y="2277000"/>
            <a:ext cx="8448480" cy="381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63880" indent="-262800">
              <a:lnSpc>
                <a:spcPct val="100000"/>
              </a:lnSpc>
              <a:spcBef>
                <a:spcPts val="369"/>
              </a:spcBef>
              <a:buClr>
                <a:srgbClr val="0F4C81"/>
              </a:buClr>
              <a:buFont typeface="Wingdings" charset="2"/>
              <a:buChar char=""/>
            </a:pPr>
            <a:r>
              <a:rPr lang="ru-RU" sz="2000" b="0" strike="noStrike" spc="-1">
                <a:solidFill>
                  <a:srgbClr val="0F4C81"/>
                </a:solidFill>
                <a:latin typeface="Arial"/>
                <a:ea typeface="DejaVu Sans"/>
              </a:rPr>
              <a:t>  отклонение сообщения</a:t>
            </a:r>
            <a:endParaRPr lang="ru-RU" sz="2000" b="0" strike="noStrike" spc="-1">
              <a:latin typeface="Arial"/>
            </a:endParaRPr>
          </a:p>
          <a:p>
            <a:pPr marL="263880" indent="-262800">
              <a:lnSpc>
                <a:spcPct val="100000"/>
              </a:lnSpc>
              <a:spcBef>
                <a:spcPts val="369"/>
              </a:spcBef>
              <a:buClr>
                <a:srgbClr val="0F4C81"/>
              </a:buClr>
              <a:buFont typeface="Wingdings" charset="2"/>
              <a:buChar char=""/>
            </a:pPr>
            <a:r>
              <a:rPr lang="ru-RU" sz="2000" b="0" strike="noStrike" spc="-1">
                <a:solidFill>
                  <a:srgbClr val="0F4C81"/>
                </a:solidFill>
                <a:latin typeface="Arial"/>
                <a:ea typeface="DejaVu Sans"/>
              </a:rPr>
              <a:t>  изменение организации-исполнителя сообщения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9"/>
              </a:spcBef>
            </a:pPr>
            <a:r>
              <a:rPr lang="ru-RU" sz="2000" b="1" i="1" strike="noStrike" spc="-1">
                <a:solidFill>
                  <a:srgbClr val="0B3961"/>
                </a:solidFill>
                <a:latin typeface="Arial"/>
                <a:ea typeface="DejaVu Sans"/>
              </a:rPr>
              <a:t>                      </a:t>
            </a:r>
            <a:r>
              <a:rPr lang="ru-RU" sz="2000" b="1" i="1" strike="noStrike" spc="-1">
                <a:solidFill>
                  <a:srgbClr val="0F4C81"/>
                </a:solidFill>
                <a:latin typeface="Arial"/>
                <a:ea typeface="DejaVu Sans"/>
              </a:rPr>
              <a:t>В этом случае обращение передается в 			         выбранное модератором ведомство на этап 		         координации</a:t>
            </a:r>
            <a:endParaRPr lang="ru-RU" sz="2000" b="0" strike="noStrike" spc="-1">
              <a:latin typeface="Arial"/>
            </a:endParaRPr>
          </a:p>
          <a:p>
            <a:pPr marL="316440" indent="-315360">
              <a:lnSpc>
                <a:spcPct val="100000"/>
              </a:lnSpc>
              <a:spcBef>
                <a:spcPts val="369"/>
              </a:spcBef>
              <a:buClr>
                <a:srgbClr val="0F4C81"/>
              </a:buClr>
              <a:buFont typeface="Wingdings" charset="2"/>
              <a:buChar char=""/>
            </a:pPr>
            <a:r>
              <a:rPr lang="ru-RU" sz="2000" b="0" strike="noStrike" spc="-1">
                <a:solidFill>
                  <a:srgbClr val="0F4C81"/>
                </a:solidFill>
                <a:latin typeface="Arial"/>
                <a:ea typeface="DejaVu Sans"/>
              </a:rPr>
              <a:t> задание (изменение) категории и подкатегории сообщения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9"/>
              </a:spcBef>
            </a:pPr>
            <a:r>
              <a:rPr lang="ru-RU" sz="2000" b="1" i="1" strike="noStrike" spc="-1">
                <a:solidFill>
                  <a:srgbClr val="0F4C81"/>
                </a:solidFill>
                <a:latin typeface="Arial"/>
                <a:ea typeface="DejaVu Sans"/>
              </a:rPr>
              <a:t>                      Заявитель не обязан указывать в обращении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9"/>
              </a:spcBef>
            </a:pPr>
            <a:r>
              <a:rPr lang="ru-RU" sz="2000" b="1" i="1" strike="noStrike" spc="-1">
                <a:solidFill>
                  <a:srgbClr val="0F4C81"/>
                </a:solidFill>
                <a:latin typeface="Arial"/>
                <a:ea typeface="DejaVu Sans"/>
              </a:rPr>
              <a:t>                      категорию и подкатегорию обращения, но 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9"/>
              </a:spcBef>
            </a:pPr>
            <a:r>
              <a:rPr lang="ru-RU" sz="2000" b="1" i="1" strike="noStrike" spc="-1">
                <a:solidFill>
                  <a:srgbClr val="0F4C81"/>
                </a:solidFill>
                <a:latin typeface="Arial"/>
                <a:ea typeface="DejaVu Sans"/>
              </a:rPr>
              <a:t>                      Модератор обязан их указать или изменить</a:t>
            </a:r>
            <a:endParaRPr lang="ru-RU" sz="2000" b="0" strike="noStrike" spc="-1">
              <a:latin typeface="Arial"/>
            </a:endParaRPr>
          </a:p>
          <a:p>
            <a:pPr marL="316440" indent="-315360">
              <a:lnSpc>
                <a:spcPct val="100000"/>
              </a:lnSpc>
              <a:spcBef>
                <a:spcPts val="369"/>
              </a:spcBef>
              <a:buClr>
                <a:srgbClr val="0F4C81"/>
              </a:buClr>
              <a:buFont typeface="Wingdings" charset="2"/>
              <a:buChar char=""/>
            </a:pPr>
            <a:r>
              <a:rPr lang="ru-RU" sz="2000" b="0" strike="noStrike" spc="-1">
                <a:solidFill>
                  <a:srgbClr val="0F4C81"/>
                </a:solidFill>
                <a:latin typeface="Arial"/>
                <a:ea typeface="DejaVu Sans"/>
              </a:rPr>
              <a:t> принятие с автоматическим переходом обращения на этап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9"/>
              </a:spcBef>
            </a:pPr>
            <a:r>
              <a:rPr lang="ru-RU" sz="2000" b="0" strike="noStrike" spc="-1">
                <a:solidFill>
                  <a:srgbClr val="0F4C81"/>
                </a:solidFill>
                <a:latin typeface="Arial"/>
                <a:ea typeface="DejaVu Sans"/>
              </a:rPr>
              <a:t>      координации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143640" y="130320"/>
            <a:ext cx="280440" cy="28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2"/>
          <p:cNvSpPr/>
          <p:nvPr/>
        </p:nvSpPr>
        <p:spPr>
          <a:xfrm>
            <a:off x="398160" y="1845000"/>
            <a:ext cx="8463960" cy="48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316440" indent="-315360">
              <a:lnSpc>
                <a:spcPct val="100000"/>
              </a:lnSpc>
              <a:spcBef>
                <a:spcPts val="369"/>
              </a:spcBef>
              <a:buClr>
                <a:srgbClr val="0F4C81"/>
              </a:buClr>
              <a:buFont typeface="Wingdings" charset="2"/>
              <a:buChar char=""/>
            </a:pPr>
            <a:r>
              <a:rPr lang="ru-RU" sz="2400" b="0" strike="noStrike" spc="-1">
                <a:solidFill>
                  <a:srgbClr val="0F4C81"/>
                </a:solidFill>
                <a:latin typeface="Arial"/>
                <a:ea typeface="DejaVu Sans"/>
              </a:rPr>
              <a:t>передача обращения на исполнение</a:t>
            </a:r>
            <a:endParaRPr lang="ru-RU" sz="2400" b="0" strike="noStrike" spc="-1">
              <a:latin typeface="Arial"/>
            </a:endParaRPr>
          </a:p>
          <a:p>
            <a:pPr marL="316440" indent="-315360">
              <a:lnSpc>
                <a:spcPct val="100000"/>
              </a:lnSpc>
              <a:spcBef>
                <a:spcPts val="369"/>
              </a:spcBef>
              <a:buClr>
                <a:srgbClr val="0F4C81"/>
              </a:buClr>
              <a:buFont typeface="Wingdings" charset="2"/>
              <a:buChar char=""/>
            </a:pPr>
            <a:r>
              <a:rPr lang="ru-RU" sz="2400" b="0" strike="noStrike" spc="-1">
                <a:solidFill>
                  <a:srgbClr val="0F4C81"/>
                </a:solidFill>
                <a:latin typeface="Arial"/>
                <a:ea typeface="DejaVu Sans"/>
              </a:rPr>
              <a:t>перенаправление обращения в другие Организации</a:t>
            </a:r>
            <a:r>
              <a:rPr lang="ru-RU" sz="2400" b="0" strike="noStrike" spc="-1">
                <a:solidFill>
                  <a:srgbClr val="0B3961"/>
                </a:solidFill>
                <a:latin typeface="Arial"/>
                <a:ea typeface="DejaVu Sans"/>
              </a:rPr>
              <a:t>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9"/>
              </a:spcBef>
            </a:pPr>
            <a:r>
              <a:rPr lang="ru-RU" sz="2029" b="1" i="1" strike="noStrike" spc="-1">
                <a:solidFill>
                  <a:srgbClr val="0B3961"/>
                </a:solidFill>
                <a:latin typeface="Arial"/>
                <a:ea typeface="DejaVu Sans"/>
              </a:rPr>
              <a:t>        </a:t>
            </a:r>
            <a:r>
              <a:rPr lang="ru-RU" sz="2130" b="1" i="1" strike="noStrike" spc="-1">
                <a:solidFill>
                  <a:srgbClr val="0B3961"/>
                </a:solidFill>
                <a:latin typeface="Arial"/>
                <a:ea typeface="DejaVu Sans"/>
              </a:rPr>
              <a:t>в вышестоящие Организации</a:t>
            </a:r>
            <a:endParaRPr lang="ru-RU" sz="213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9"/>
              </a:spcBef>
            </a:pPr>
            <a:r>
              <a:rPr lang="ru-RU" sz="2130" b="1" i="1" strike="noStrike" spc="-1">
                <a:solidFill>
                  <a:srgbClr val="0B3961"/>
                </a:solidFill>
                <a:latin typeface="Arial"/>
                <a:ea typeface="DejaVu Sans"/>
              </a:rPr>
              <a:t>        в нижестоящие Организации </a:t>
            </a:r>
            <a:r>
              <a:rPr lang="ru-RU" sz="2130" b="0" i="1" strike="noStrike" spc="-1">
                <a:solidFill>
                  <a:srgbClr val="0B3961"/>
                </a:solidFill>
                <a:latin typeface="Arial"/>
                <a:ea typeface="DejaVu Sans"/>
              </a:rPr>
              <a:t>(подведомственные Организации)</a:t>
            </a:r>
            <a:endParaRPr lang="ru-RU" sz="213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9"/>
              </a:spcBef>
            </a:pPr>
            <a:r>
              <a:rPr lang="ru-RU" sz="2130" b="1" i="1" strike="noStrike" spc="-1">
                <a:solidFill>
                  <a:srgbClr val="0B3961"/>
                </a:solidFill>
                <a:latin typeface="Arial"/>
                <a:ea typeface="DejaVu Sans"/>
              </a:rPr>
              <a:t>        в сторонние Организации </a:t>
            </a:r>
            <a:r>
              <a:rPr lang="ru-RU" sz="2130" b="0" i="1" strike="noStrike" spc="-1">
                <a:solidFill>
                  <a:srgbClr val="0B3961"/>
                </a:solidFill>
                <a:latin typeface="Arial"/>
                <a:ea typeface="DejaVu Sans"/>
              </a:rPr>
              <a:t>(неподведомственные Организации)</a:t>
            </a:r>
            <a:endParaRPr lang="ru-RU" sz="213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9"/>
              </a:spcBef>
            </a:pPr>
            <a:endParaRPr lang="ru-RU" sz="2130" b="0" strike="noStrike" spc="-1">
              <a:latin typeface="Arial"/>
            </a:endParaRPr>
          </a:p>
          <a:p>
            <a:pPr marL="316440" indent="-315360">
              <a:lnSpc>
                <a:spcPct val="100000"/>
              </a:lnSpc>
              <a:spcBef>
                <a:spcPts val="369"/>
              </a:spcBef>
              <a:buClr>
                <a:srgbClr val="0F4C81"/>
              </a:buClr>
              <a:buFont typeface="Wingdings" charset="2"/>
              <a:buChar char=""/>
            </a:pPr>
            <a:r>
              <a:rPr lang="ru-RU" sz="2400" b="0" strike="noStrike" spc="-1">
                <a:solidFill>
                  <a:srgbClr val="0F4C81"/>
                </a:solidFill>
                <a:latin typeface="Arial"/>
                <a:ea typeface="DejaVu Sans"/>
              </a:rPr>
              <a:t>обработка обращения в качестве Исполнителя - подготовка ответа заявителю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20" b="1" u="sng" strike="noStrike" spc="-1">
                <a:solidFill>
                  <a:srgbClr val="0F4C81"/>
                </a:solidFill>
                <a:uFillTx/>
                <a:latin typeface="Arial"/>
                <a:ea typeface="DejaVu Sans"/>
              </a:rPr>
              <a:t>Экспорт информации по обращению в формате PDF</a:t>
            </a:r>
            <a:endParaRPr lang="ru-RU" sz="2220" b="0" strike="noStrike" spc="-1">
              <a:latin typeface="Arial"/>
            </a:endParaRPr>
          </a:p>
        </p:txBody>
      </p:sp>
      <p:sp>
        <p:nvSpPr>
          <p:cNvPr id="340" name="CustomShape 3"/>
          <p:cNvSpPr/>
          <p:nvPr/>
        </p:nvSpPr>
        <p:spPr>
          <a:xfrm>
            <a:off x="432000" y="504000"/>
            <a:ext cx="8463960" cy="121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90" b="1" strike="noStrike" spc="-1">
                <a:solidFill>
                  <a:srgbClr val="0B3961"/>
                </a:solidFill>
                <a:latin typeface="Trebuchet MS"/>
                <a:ea typeface="DejaVu Sans"/>
              </a:rPr>
              <a:t>ФУНКЦИОНАЛ </a:t>
            </a:r>
            <a:r>
              <a:rPr lang="ru-RU" sz="3690" b="1" strike="noStrike" spc="-1">
                <a:solidFill>
                  <a:srgbClr val="0F4C81"/>
                </a:solidFill>
                <a:latin typeface="Trebuchet MS"/>
                <a:ea typeface="DejaVu Sans"/>
              </a:rPr>
              <a:t> </a:t>
            </a:r>
            <a:r>
              <a:rPr lang="ru-RU" sz="3690" b="1" strike="noStrike" spc="-1">
                <a:solidFill>
                  <a:srgbClr val="3A97E8"/>
                </a:solidFill>
                <a:latin typeface="Trebuchet MS"/>
                <a:ea typeface="DejaVu Sans"/>
              </a:rPr>
              <a:t>КООРДИНАТОР</a:t>
            </a:r>
            <a:endParaRPr lang="ru-RU" sz="3690" b="0" strike="noStrike" spc="-1">
              <a:latin typeface="Arial"/>
            </a:endParaRPr>
          </a:p>
        </p:txBody>
      </p:sp>
      <p:sp>
        <p:nvSpPr>
          <p:cNvPr id="341" name="CustomShape 4"/>
          <p:cNvSpPr/>
          <p:nvPr/>
        </p:nvSpPr>
        <p:spPr>
          <a:xfrm>
            <a:off x="576000" y="1656000"/>
            <a:ext cx="64684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80" b="0" strike="noStrike" spc="-1">
                <a:solidFill>
                  <a:srgbClr val="0B3961"/>
                </a:solidFill>
                <a:latin typeface="Arial"/>
                <a:ea typeface="DejaVu Sans"/>
              </a:rPr>
              <a:t>Выполняет</a:t>
            </a:r>
            <a:r>
              <a:rPr lang="ru-RU" sz="268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680" b="0" strike="noStrike" spc="-1">
                <a:solidFill>
                  <a:srgbClr val="0B3961"/>
                </a:solidFill>
                <a:latin typeface="Arial"/>
                <a:ea typeface="DejaVu Sans"/>
              </a:rPr>
              <a:t> действия:</a:t>
            </a:r>
            <a:endParaRPr lang="ru-RU" sz="268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468360" y="476280"/>
            <a:ext cx="822852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0F4C81"/>
                </a:solidFill>
                <a:latin typeface="Trebuchet MS"/>
                <a:ea typeface="DejaVu Sans"/>
              </a:rPr>
              <a:t>ПЕРЕНАПРАВЛЕНИЕ СООБЩЕНИЙ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468360" y="1413000"/>
            <a:ext cx="8228520" cy="432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040" indent="-254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200" b="0" strike="noStrike" spc="-1">
                <a:solidFill>
                  <a:srgbClr val="373737"/>
                </a:solidFill>
                <a:latin typeface="Arial"/>
                <a:ea typeface="DejaVu Sans"/>
              </a:rPr>
              <a:t>Система ПОС дает возможность перенаправить сообщение в другой орган власти, что бывает необходимо, если сообщение попало в ЛКО ошибочно или не попадает в  компетенцию организации.</a:t>
            </a:r>
            <a:endParaRPr lang="ru-RU" sz="2200" b="0" strike="noStrike" spc="-1">
              <a:latin typeface="Arial"/>
            </a:endParaRPr>
          </a:p>
          <a:p>
            <a:pPr marL="365040" indent="-254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200" b="0" strike="noStrike" spc="-1">
                <a:solidFill>
                  <a:srgbClr val="373737"/>
                </a:solidFill>
                <a:latin typeface="Arial"/>
                <a:ea typeface="DejaVu Sans"/>
              </a:rPr>
              <a:t>Перенаправление сообщения доступно сотруднику с ролью «Координатор». Для перенаправления сообщения в неподведомственную организацию нужно: </a:t>
            </a:r>
            <a:endParaRPr lang="ru-RU" sz="2200" b="0" strike="noStrike" spc="-1">
              <a:latin typeface="Arial"/>
            </a:endParaRPr>
          </a:p>
          <a:p>
            <a:pPr marL="452880" indent="-3423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Wingdings" charset="2"/>
              <a:buChar char=""/>
            </a:pPr>
            <a:r>
              <a:rPr lang="ru-RU" sz="2200" b="0" strike="noStrike" spc="-1">
                <a:solidFill>
                  <a:srgbClr val="373737"/>
                </a:solidFill>
                <a:latin typeface="Arial"/>
                <a:ea typeface="DejaVu Sans"/>
              </a:rPr>
              <a:t>Открыть сообщение</a:t>
            </a:r>
            <a:endParaRPr lang="ru-RU" sz="2200" b="0" strike="noStrike" spc="-1">
              <a:latin typeface="Arial"/>
            </a:endParaRPr>
          </a:p>
          <a:p>
            <a:pPr marL="452880" indent="-3423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Wingdings" charset="2"/>
              <a:buChar char=""/>
            </a:pPr>
            <a:r>
              <a:rPr lang="ru-RU" sz="2200" b="0" strike="noStrike" spc="-1">
                <a:solidFill>
                  <a:srgbClr val="373737"/>
                </a:solidFill>
                <a:latin typeface="Arial"/>
                <a:ea typeface="DejaVu Sans"/>
              </a:rPr>
              <a:t>Выбрать кнопку  "Перенаправить" в карточке сообщения.</a:t>
            </a:r>
            <a:endParaRPr lang="ru-RU" sz="2200" b="0" strike="noStrike" spc="-1">
              <a:latin typeface="Arial"/>
            </a:endParaRPr>
          </a:p>
          <a:p>
            <a:pPr marL="452880" indent="-3423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Wingdings" charset="2"/>
              <a:buChar char=""/>
            </a:pPr>
            <a:r>
              <a:rPr lang="ru-RU" sz="2200" b="0" strike="noStrike" spc="-1">
                <a:solidFill>
                  <a:srgbClr val="373737"/>
                </a:solidFill>
                <a:latin typeface="Arial"/>
                <a:ea typeface="DejaVu Sans"/>
              </a:rPr>
              <a:t>Указать ЛКО, в которое будет переведено сообщение, причину перевода и руководителя, утверждающего перевод. </a:t>
            </a:r>
            <a:endParaRPr lang="ru-RU" sz="2200" b="0" strike="noStrike" spc="-1">
              <a:latin typeface="Arial"/>
            </a:endParaRPr>
          </a:p>
          <a:p>
            <a:pPr marL="452880" indent="-3423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Wingdings" charset="2"/>
              <a:buChar char=""/>
            </a:pPr>
            <a:r>
              <a:rPr lang="ru-RU" sz="2200" b="0" strike="noStrike" spc="-1">
                <a:solidFill>
                  <a:srgbClr val="373737"/>
                </a:solidFill>
                <a:latin typeface="Arial"/>
                <a:ea typeface="DejaVu Sans"/>
              </a:rPr>
              <a:t>После нажатия "Отправить" сообщение будет направлено на утверждение выбранному руководителю.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143640" y="130320"/>
            <a:ext cx="280440" cy="28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2"/>
          <p:cNvSpPr/>
          <p:nvPr/>
        </p:nvSpPr>
        <p:spPr>
          <a:xfrm>
            <a:off x="827640" y="2637000"/>
            <a:ext cx="8492400" cy="36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316440" indent="-315360">
              <a:lnSpc>
                <a:spcPct val="100000"/>
              </a:lnSpc>
              <a:spcBef>
                <a:spcPts val="1108"/>
              </a:spcBef>
              <a:buClr>
                <a:srgbClr val="0B3961"/>
              </a:buClr>
              <a:buFont typeface="Wingdings" charset="2"/>
              <a:buChar char=""/>
            </a:pPr>
            <a:r>
              <a:rPr lang="ru-RU" sz="2400" b="0" u="sng" strike="noStrike" spc="-1">
                <a:solidFill>
                  <a:srgbClr val="0B3961"/>
                </a:solidFill>
                <a:uFillTx/>
                <a:latin typeface="Arial"/>
                <a:ea typeface="DejaVu Sans"/>
              </a:rPr>
              <a:t>Возврат</a:t>
            </a:r>
            <a:r>
              <a:rPr lang="ru-RU" sz="2400" b="0" strike="noStrike" spc="-1">
                <a:solidFill>
                  <a:srgbClr val="0B3961"/>
                </a:solidFill>
                <a:latin typeface="Arial"/>
                <a:ea typeface="DejaVu Sans"/>
              </a:rPr>
              <a:t> Координатору</a:t>
            </a:r>
            <a:endParaRPr lang="ru-RU" sz="2400" b="0" strike="noStrike" spc="-1">
              <a:latin typeface="Arial"/>
            </a:endParaRPr>
          </a:p>
          <a:p>
            <a:pPr marL="316440" indent="-315360">
              <a:lnSpc>
                <a:spcPct val="100000"/>
              </a:lnSpc>
              <a:spcBef>
                <a:spcPts val="1108"/>
              </a:spcBef>
              <a:buClr>
                <a:srgbClr val="0B3961"/>
              </a:buClr>
              <a:buFont typeface="Wingdings" charset="2"/>
              <a:buChar char=""/>
            </a:pPr>
            <a:r>
              <a:rPr lang="ru-RU" sz="2400" b="0" u="sng" strike="noStrike" spc="-1">
                <a:solidFill>
                  <a:srgbClr val="0B3961"/>
                </a:solidFill>
                <a:uFillTx/>
                <a:latin typeface="Arial"/>
                <a:ea typeface="DejaVu Sans"/>
              </a:rPr>
              <a:t>Принятие</a:t>
            </a:r>
            <a:r>
              <a:rPr lang="ru-RU" sz="2400" b="0" strike="noStrike" spc="-1">
                <a:solidFill>
                  <a:srgbClr val="0B3961"/>
                </a:solidFill>
                <a:latin typeface="Arial"/>
                <a:ea typeface="DejaVu Sans"/>
              </a:rPr>
              <a:t> в работу</a:t>
            </a:r>
            <a:endParaRPr lang="ru-RU" sz="2400" b="0" strike="noStrike" spc="-1">
              <a:latin typeface="Arial"/>
            </a:endParaRPr>
          </a:p>
          <a:p>
            <a:pPr marL="316440" indent="-315360">
              <a:lnSpc>
                <a:spcPct val="100000"/>
              </a:lnSpc>
              <a:spcBef>
                <a:spcPts val="1108"/>
              </a:spcBef>
              <a:buClr>
                <a:srgbClr val="0B3961"/>
              </a:buClr>
              <a:buFont typeface="Wingdings" charset="2"/>
              <a:buChar char=""/>
            </a:pPr>
            <a:r>
              <a:rPr lang="ru-RU" sz="2400" b="0" u="sng" strike="noStrike" spc="-1">
                <a:solidFill>
                  <a:srgbClr val="0B3961"/>
                </a:solidFill>
                <a:uFillTx/>
                <a:latin typeface="Arial"/>
                <a:ea typeface="DejaVu Sans"/>
              </a:rPr>
              <a:t>Подготовка ответа</a:t>
            </a:r>
            <a:r>
              <a:rPr lang="ru-RU" sz="2400" b="0" strike="noStrike" spc="-1">
                <a:solidFill>
                  <a:srgbClr val="0B3961"/>
                </a:solidFill>
                <a:latin typeface="Arial"/>
                <a:ea typeface="DejaVu Sans"/>
              </a:rPr>
              <a:t> Заявителю</a:t>
            </a:r>
            <a:endParaRPr lang="ru-RU" sz="2400" b="0" strike="noStrike" spc="-1">
              <a:latin typeface="Arial"/>
            </a:endParaRPr>
          </a:p>
          <a:p>
            <a:pPr marL="316440" indent="-315360">
              <a:lnSpc>
                <a:spcPct val="100000"/>
              </a:lnSpc>
              <a:spcBef>
                <a:spcPts val="1108"/>
              </a:spcBef>
              <a:buClr>
                <a:srgbClr val="0B3961"/>
              </a:buClr>
              <a:buFont typeface="Wingdings" charset="2"/>
              <a:buChar char=""/>
            </a:pPr>
            <a:r>
              <a:rPr lang="ru-RU" sz="2400" b="0" u="sng" strike="noStrike" spc="-1">
                <a:solidFill>
                  <a:srgbClr val="0B3961"/>
                </a:solidFill>
                <a:uFillTx/>
                <a:latin typeface="Arial"/>
                <a:ea typeface="DejaVu Sans"/>
              </a:rPr>
              <a:t>Направление ответа</a:t>
            </a:r>
            <a:r>
              <a:rPr lang="ru-RU" sz="2400" b="0" strike="noStrike" spc="-1">
                <a:solidFill>
                  <a:srgbClr val="0B3961"/>
                </a:solidFill>
                <a:latin typeface="Arial"/>
                <a:ea typeface="DejaVu Sans"/>
              </a:rPr>
              <a:t> Руководителю на </a:t>
            </a:r>
            <a:r>
              <a:rPr lang="ru-RU" sz="2400" b="0" u="sng" strike="noStrike" spc="-1">
                <a:solidFill>
                  <a:srgbClr val="0B3961"/>
                </a:solidFill>
                <a:uFillTx/>
                <a:latin typeface="Arial"/>
                <a:ea typeface="DejaVu Sans"/>
              </a:rPr>
              <a:t>согласование/утверждение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08"/>
              </a:spcBef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468000" y="547560"/>
            <a:ext cx="8463960" cy="65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90" b="1" strike="noStrike" spc="-1">
                <a:solidFill>
                  <a:srgbClr val="0B3961"/>
                </a:solidFill>
                <a:latin typeface="Trebuchet MS"/>
                <a:ea typeface="DejaVu Sans"/>
              </a:rPr>
              <a:t>ФУНКЦИОНАЛ</a:t>
            </a:r>
            <a:r>
              <a:rPr lang="ru-RU" sz="3690" b="1" strike="noStrike" spc="-1">
                <a:solidFill>
                  <a:srgbClr val="0F4C81"/>
                </a:solidFill>
                <a:latin typeface="Trebuchet MS"/>
                <a:ea typeface="DejaVu Sans"/>
              </a:rPr>
              <a:t> </a:t>
            </a:r>
            <a:r>
              <a:rPr lang="ru-RU" sz="3690" b="1" strike="noStrike" spc="-1">
                <a:solidFill>
                  <a:srgbClr val="3A97E8"/>
                </a:solidFill>
                <a:latin typeface="Trebuchet MS"/>
                <a:ea typeface="DejaVu Sans"/>
              </a:rPr>
              <a:t>ИСПОЛНИТЕЛЬ</a:t>
            </a:r>
            <a:endParaRPr lang="ru-RU" sz="3690" b="0" strike="noStrike" spc="-1">
              <a:latin typeface="Arial"/>
            </a:endParaRPr>
          </a:p>
        </p:txBody>
      </p:sp>
      <p:sp>
        <p:nvSpPr>
          <p:cNvPr id="347" name="CustomShape 4"/>
          <p:cNvSpPr/>
          <p:nvPr/>
        </p:nvSpPr>
        <p:spPr>
          <a:xfrm>
            <a:off x="611640" y="1845000"/>
            <a:ext cx="594036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80" b="0" strike="noStrike" spc="-1">
                <a:solidFill>
                  <a:srgbClr val="000000"/>
                </a:solidFill>
                <a:latin typeface="Arial"/>
                <a:ea typeface="DejaVu Sans"/>
              </a:rPr>
              <a:t>Выполняет действия:</a:t>
            </a:r>
            <a:endParaRPr lang="ru-RU" sz="268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143640" y="130320"/>
            <a:ext cx="280440" cy="28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2"/>
          <p:cNvSpPr/>
          <p:nvPr/>
        </p:nvSpPr>
        <p:spPr>
          <a:xfrm>
            <a:off x="424800" y="2144520"/>
            <a:ext cx="8506800" cy="365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316440" indent="-315360">
              <a:lnSpc>
                <a:spcPct val="100000"/>
              </a:lnSpc>
              <a:buClr>
                <a:srgbClr val="0F4C81"/>
              </a:buClr>
              <a:buFont typeface="Wingdings" charset="2"/>
              <a:buChar char=""/>
            </a:pPr>
            <a:r>
              <a:rPr lang="ru-RU" sz="2400" b="0" strike="noStrike" spc="-1">
                <a:solidFill>
                  <a:srgbClr val="0F4C81"/>
                </a:solidFill>
                <a:latin typeface="Arial"/>
                <a:ea typeface="DejaVu Sans"/>
              </a:rPr>
              <a:t>Согласование/отклонение подготовленного ответа для отправки Заявителю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marL="316440" indent="-315360">
              <a:lnSpc>
                <a:spcPct val="100000"/>
              </a:lnSpc>
              <a:buClr>
                <a:srgbClr val="0F4C81"/>
              </a:buClr>
              <a:buFont typeface="Wingdings" charset="2"/>
              <a:buChar char=""/>
            </a:pPr>
            <a:r>
              <a:rPr lang="ru-RU" sz="2400" b="0" strike="noStrike" spc="-1">
                <a:solidFill>
                  <a:srgbClr val="0F4C81"/>
                </a:solidFill>
                <a:latin typeface="Arial"/>
                <a:ea typeface="DejaVu Sans"/>
              </a:rPr>
              <a:t>Согласование/отклонение запросов на перенаправление обращения в сторонние (неподведомственные) Организации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468000" y="547560"/>
            <a:ext cx="8463960" cy="121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90" b="1" strike="noStrike" spc="-1">
                <a:solidFill>
                  <a:srgbClr val="0B3961"/>
                </a:solidFill>
                <a:latin typeface="Trebuchet MS"/>
                <a:ea typeface="DejaVu Sans"/>
              </a:rPr>
              <a:t>ФУНКЦИОНАЛ</a:t>
            </a:r>
            <a:r>
              <a:rPr lang="ru-RU" sz="3690" b="1" strike="noStrike" spc="-1">
                <a:solidFill>
                  <a:srgbClr val="0F4C81"/>
                </a:solidFill>
                <a:latin typeface="Trebuchet MS"/>
                <a:ea typeface="DejaVu Sans"/>
              </a:rPr>
              <a:t> </a:t>
            </a:r>
            <a:r>
              <a:rPr lang="ru-RU" sz="3690" b="1" strike="noStrike" spc="-1">
                <a:solidFill>
                  <a:srgbClr val="3A97E8"/>
                </a:solidFill>
                <a:latin typeface="Trebuchet MS"/>
                <a:ea typeface="DejaVu Sans"/>
              </a:rPr>
              <a:t>РУКОВОДИТЕЛЬ</a:t>
            </a:r>
            <a:endParaRPr lang="ru-RU" sz="3690" b="0" strike="noStrike" spc="-1">
              <a:latin typeface="Arial"/>
            </a:endParaRPr>
          </a:p>
        </p:txBody>
      </p:sp>
      <p:sp>
        <p:nvSpPr>
          <p:cNvPr id="351" name="CustomShape 4"/>
          <p:cNvSpPr/>
          <p:nvPr/>
        </p:nvSpPr>
        <p:spPr>
          <a:xfrm>
            <a:off x="457920" y="1747800"/>
            <a:ext cx="8181360" cy="4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90" b="0" strike="noStrike" spc="-1">
                <a:solidFill>
                  <a:srgbClr val="000000"/>
                </a:solidFill>
                <a:latin typeface="Arial"/>
                <a:ea typeface="DejaVu Sans"/>
              </a:rPr>
              <a:t>Выполняет действия:</a:t>
            </a:r>
            <a:endParaRPr lang="ru-RU" sz="2590" b="0" strike="noStrike" spc="-1">
              <a:latin typeface="Arial"/>
            </a:endParaRPr>
          </a:p>
        </p:txBody>
      </p:sp>
      <p:sp>
        <p:nvSpPr>
          <p:cNvPr id="352" name="CustomShape 5"/>
          <p:cNvSpPr/>
          <p:nvPr/>
        </p:nvSpPr>
        <p:spPr>
          <a:xfrm>
            <a:off x="284400" y="5157360"/>
            <a:ext cx="85356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НЕ ЗАБУДЬТЕ напомнить руководителю: необходимо зайти в ПОС и утвердить ответ, согласование!!!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143640" y="130320"/>
            <a:ext cx="280440" cy="28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2"/>
          <p:cNvSpPr/>
          <p:nvPr/>
        </p:nvSpPr>
        <p:spPr>
          <a:xfrm>
            <a:off x="424800" y="2470680"/>
            <a:ext cx="8112240" cy="475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316440" indent="-315360">
              <a:lnSpc>
                <a:spcPct val="100000"/>
              </a:lnSpc>
              <a:buClr>
                <a:srgbClr val="0B3961"/>
              </a:buClr>
              <a:buFont typeface="Wingdings" charset="2"/>
              <a:buChar char=""/>
            </a:pPr>
            <a:r>
              <a:rPr lang="ru-RU" sz="2220" b="0" strike="noStrike" spc="-1">
                <a:solidFill>
                  <a:srgbClr val="0B3961"/>
                </a:solidFill>
                <a:latin typeface="Arial"/>
                <a:ea typeface="DejaVu Sans"/>
              </a:rPr>
              <a:t>Изменение подготовленного ответа для отправки Заявителю</a:t>
            </a:r>
            <a:endParaRPr lang="ru-RU" sz="222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20" b="0" strike="noStrike" spc="-1">
              <a:latin typeface="Arial"/>
            </a:endParaRPr>
          </a:p>
          <a:p>
            <a:pPr marL="316440" indent="-315360">
              <a:lnSpc>
                <a:spcPct val="100000"/>
              </a:lnSpc>
              <a:buClr>
                <a:srgbClr val="0B3961"/>
              </a:buClr>
              <a:buFont typeface="Wingdings" charset="2"/>
              <a:buChar char=""/>
            </a:pPr>
            <a:r>
              <a:rPr lang="ru-RU" sz="2220" b="0" strike="noStrike" spc="-1">
                <a:solidFill>
                  <a:srgbClr val="0B3961"/>
                </a:solidFill>
                <a:latin typeface="Arial"/>
                <a:ea typeface="DejaVu Sans"/>
              </a:rPr>
              <a:t>Отклонение и возврат Исполнителю подготовленного ответа для отправки Заявителю </a:t>
            </a:r>
            <a:r>
              <a:rPr lang="ru-RU" sz="2220" b="0" u="sng" strike="noStrike" spc="-1">
                <a:solidFill>
                  <a:srgbClr val="0B3961"/>
                </a:solidFill>
                <a:uFillTx/>
                <a:latin typeface="Arial"/>
                <a:ea typeface="DejaVu Sans"/>
              </a:rPr>
              <a:t>на доработку</a:t>
            </a:r>
            <a:endParaRPr lang="ru-RU" sz="222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20" b="0" strike="noStrike" spc="-1">
              <a:latin typeface="Arial"/>
            </a:endParaRPr>
          </a:p>
          <a:p>
            <a:pPr marL="316440" indent="-315360">
              <a:lnSpc>
                <a:spcPct val="100000"/>
              </a:lnSpc>
              <a:buClr>
                <a:srgbClr val="0B3961"/>
              </a:buClr>
              <a:buFont typeface="Wingdings" charset="2"/>
              <a:buChar char=""/>
            </a:pPr>
            <a:r>
              <a:rPr lang="ru-RU" sz="2220" b="0" strike="noStrike" spc="-1">
                <a:solidFill>
                  <a:srgbClr val="0B3961"/>
                </a:solidFill>
                <a:latin typeface="Arial"/>
                <a:ea typeface="DejaVu Sans"/>
              </a:rPr>
              <a:t>Передача права утверждения подготовленного ответа для отправки Заявителю</a:t>
            </a:r>
            <a:endParaRPr lang="ru-RU" sz="222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20" b="0" strike="noStrike" spc="-1">
              <a:latin typeface="Arial"/>
            </a:endParaRPr>
          </a:p>
          <a:p>
            <a:pPr marL="316440" indent="-315360">
              <a:lnSpc>
                <a:spcPct val="100000"/>
              </a:lnSpc>
              <a:buClr>
                <a:srgbClr val="0B3961"/>
              </a:buClr>
              <a:buFont typeface="Wingdings" charset="2"/>
              <a:buChar char=""/>
            </a:pPr>
            <a:r>
              <a:rPr lang="ru-RU" sz="2220" b="0" strike="noStrike" spc="-1">
                <a:solidFill>
                  <a:srgbClr val="0B3961"/>
                </a:solidFill>
                <a:latin typeface="Arial"/>
                <a:ea typeface="DejaVu Sans"/>
              </a:rPr>
              <a:t>Утверждение подготовленного ответа для отправки Заявителю</a:t>
            </a:r>
            <a:endParaRPr lang="ru-RU" sz="222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2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220" b="0" strike="noStrike" spc="-1"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468000" y="547560"/>
            <a:ext cx="8463960" cy="121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90" b="1" strike="noStrike" spc="-1">
                <a:solidFill>
                  <a:srgbClr val="0B3961"/>
                </a:solidFill>
                <a:latin typeface="Trebuchet MS"/>
                <a:ea typeface="DejaVu Sans"/>
              </a:rPr>
              <a:t>ФУНКЦИОНАЛ</a:t>
            </a:r>
            <a:r>
              <a:rPr lang="ru-RU" sz="3690" b="1" strike="noStrike" spc="-1">
                <a:solidFill>
                  <a:srgbClr val="0F4C81"/>
                </a:solidFill>
                <a:latin typeface="Trebuchet MS"/>
                <a:ea typeface="DejaVu Sans"/>
              </a:rPr>
              <a:t> </a:t>
            </a:r>
            <a:r>
              <a:rPr lang="ru-RU" sz="3690" b="1" strike="noStrike" spc="-1">
                <a:solidFill>
                  <a:srgbClr val="3A97E8"/>
                </a:solidFill>
                <a:latin typeface="Trebuchet MS"/>
                <a:ea typeface="DejaVu Sans"/>
              </a:rPr>
              <a:t>РУКОВОДИТЕЛЬ</a:t>
            </a:r>
            <a:endParaRPr lang="ru-RU" sz="3690" b="0" strike="noStrike" spc="-1">
              <a:latin typeface="Arial"/>
            </a:endParaRPr>
          </a:p>
        </p:txBody>
      </p:sp>
      <p:sp>
        <p:nvSpPr>
          <p:cNvPr id="356" name="CustomShape 4"/>
          <p:cNvSpPr/>
          <p:nvPr/>
        </p:nvSpPr>
        <p:spPr>
          <a:xfrm>
            <a:off x="424800" y="1592640"/>
            <a:ext cx="8465040" cy="8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90" b="0" strike="noStrike" spc="-1">
                <a:solidFill>
                  <a:srgbClr val="000000"/>
                </a:solidFill>
                <a:latin typeface="Arial"/>
                <a:ea typeface="DejaVu Sans"/>
              </a:rPr>
              <a:t>На этапе </a:t>
            </a:r>
            <a:r>
              <a:rPr lang="ru-RU" sz="2590" b="1" u="sng" strike="noStrike" spc="-1">
                <a:solidFill>
                  <a:srgbClr val="0F4C81"/>
                </a:solidFill>
                <a:uFillTx/>
                <a:latin typeface="Arial"/>
                <a:ea typeface="DejaVu Sans"/>
              </a:rPr>
              <a:t>утверждение</a:t>
            </a:r>
            <a:r>
              <a:rPr lang="ru-RU" sz="2590" b="0" strike="noStrike" spc="-1">
                <a:solidFill>
                  <a:srgbClr val="000000"/>
                </a:solidFill>
                <a:latin typeface="Arial"/>
                <a:ea typeface="DejaVu Sans"/>
              </a:rPr>
              <a:t> выполняет только одно действие:</a:t>
            </a:r>
            <a:endParaRPr lang="ru-RU" sz="259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614520" y="692280"/>
            <a:ext cx="822852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0F4C81"/>
                </a:solidFill>
                <a:latin typeface="Trebuchet MS"/>
                <a:ea typeface="DejaVu Sans"/>
              </a:rPr>
              <a:t>УТВЕРЖДЕНИЕ РУКОВОДИТЕЛЕМ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358" name="Picture 2"/>
          <p:cNvPicPr/>
          <p:nvPr/>
        </p:nvPicPr>
        <p:blipFill>
          <a:blip r:embed="rId2"/>
          <a:stretch/>
        </p:blipFill>
        <p:spPr>
          <a:xfrm>
            <a:off x="1042920" y="4381560"/>
            <a:ext cx="5723280" cy="2475360"/>
          </a:xfrm>
          <a:prstGeom prst="rect">
            <a:avLst/>
          </a:prstGeom>
          <a:ln>
            <a:noFill/>
          </a:ln>
        </p:spPr>
      </p:pic>
      <p:sp>
        <p:nvSpPr>
          <p:cNvPr id="359" name="CustomShape 2"/>
          <p:cNvSpPr/>
          <p:nvPr/>
        </p:nvSpPr>
        <p:spPr>
          <a:xfrm>
            <a:off x="587520" y="1773360"/>
            <a:ext cx="7200000" cy="25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Утверждение руководителем  в Системе заменяет  подпись на бумаге;</a:t>
            </a:r>
            <a:endParaRPr lang="ru-RU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Утверждение руководителем  требуется при перенаправлении сообщения в другой ЛКО и перед отправкой сообщения заявителю.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ВАЖНО!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Нельзя согласовать и утвердить сообщение одним и тем же руководителем. Поле согласование не является обязательным.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468000" y="547560"/>
            <a:ext cx="8463960" cy="65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90" b="1" strike="noStrike" spc="-1">
                <a:solidFill>
                  <a:srgbClr val="0B3961"/>
                </a:solidFill>
                <a:latin typeface="Trebuchet MS"/>
                <a:ea typeface="DejaVu Sans"/>
              </a:rPr>
              <a:t>ФУНКЦИОНАЛ </a:t>
            </a:r>
            <a:r>
              <a:rPr lang="ru-RU" sz="3690" b="1" strike="noStrike" spc="-1">
                <a:solidFill>
                  <a:srgbClr val="3A97E8"/>
                </a:solidFill>
                <a:latin typeface="Trebuchet MS"/>
                <a:ea typeface="DejaVu Sans"/>
              </a:rPr>
              <a:t>КУРАТОРА</a:t>
            </a:r>
            <a:endParaRPr lang="ru-RU" sz="3690" b="0" strike="noStrike" spc="-1"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381240" y="1412640"/>
            <a:ext cx="8112240" cy="577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316440" indent="-315360">
              <a:lnSpc>
                <a:spcPct val="200000"/>
              </a:lnSpc>
              <a:buClr>
                <a:srgbClr val="0B3961"/>
              </a:buClr>
              <a:buFont typeface="Wingdings" charset="2"/>
              <a:buChar char=""/>
            </a:pPr>
            <a:r>
              <a:rPr lang="ru-RU" sz="2220" b="0" strike="noStrike" spc="-1">
                <a:solidFill>
                  <a:srgbClr val="0B3961"/>
                </a:solidFill>
                <a:latin typeface="Arial"/>
                <a:ea typeface="DejaVu Sans"/>
              </a:rPr>
              <a:t>Просмотр сообщений на всех этапах работы с ними</a:t>
            </a:r>
            <a:endParaRPr lang="ru-RU" sz="2220" b="0" strike="noStrike" spc="-1">
              <a:latin typeface="Arial"/>
            </a:endParaRPr>
          </a:p>
          <a:p>
            <a:pPr marL="316440" indent="-315360">
              <a:lnSpc>
                <a:spcPct val="200000"/>
              </a:lnSpc>
              <a:buClr>
                <a:srgbClr val="0B3961"/>
              </a:buClr>
              <a:buFont typeface="Wingdings" charset="2"/>
              <a:buChar char=""/>
            </a:pPr>
            <a:r>
              <a:rPr lang="ru-RU" sz="2220" b="0" strike="noStrike" spc="-1">
                <a:solidFill>
                  <a:srgbClr val="0B3961"/>
                </a:solidFill>
                <a:latin typeface="Arial"/>
                <a:ea typeface="DejaVu Sans"/>
              </a:rPr>
              <a:t>Составление отчетов по работе с сообщениями</a:t>
            </a:r>
            <a:endParaRPr lang="ru-RU" sz="2220" b="0" strike="noStrike" spc="-1">
              <a:latin typeface="Arial"/>
            </a:endParaRPr>
          </a:p>
          <a:p>
            <a:pPr marL="316440" indent="-315360">
              <a:lnSpc>
                <a:spcPct val="200000"/>
              </a:lnSpc>
              <a:buClr>
                <a:srgbClr val="0B3961"/>
              </a:buClr>
              <a:buFont typeface="Wingdings" charset="2"/>
              <a:buChar char=""/>
            </a:pPr>
            <a:r>
              <a:rPr lang="ru-RU" sz="2220" b="0" strike="noStrike" spc="-1">
                <a:solidFill>
                  <a:srgbClr val="0B3961"/>
                </a:solidFill>
                <a:latin typeface="Arial"/>
                <a:ea typeface="DejaVu Sans"/>
              </a:rPr>
              <a:t>Контроль за сроками работы на всех этапах работы с сообщениями</a:t>
            </a:r>
            <a:endParaRPr lang="ru-RU" sz="2220" b="0" strike="noStrike" spc="-1">
              <a:latin typeface="Arial"/>
            </a:endParaRPr>
          </a:p>
          <a:p>
            <a:pPr marL="316440" indent="-315360">
              <a:lnSpc>
                <a:spcPct val="200000"/>
              </a:lnSpc>
              <a:buClr>
                <a:srgbClr val="0B3961"/>
              </a:buClr>
              <a:buFont typeface="Wingdings" charset="2"/>
              <a:buChar char=""/>
            </a:pPr>
            <a:r>
              <a:rPr lang="ru-RU" sz="2220" b="0" strike="noStrike" spc="-1">
                <a:solidFill>
                  <a:srgbClr val="0B3961"/>
                </a:solidFill>
                <a:latin typeface="Arial"/>
                <a:ea typeface="DejaVu Sans"/>
              </a:rPr>
              <a:t>Работа на опережение: предупреждение о приближающихся сроках ответа!</a:t>
            </a:r>
            <a:endParaRPr lang="ru-RU" sz="222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2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2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2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22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360000" y="1080000"/>
            <a:ext cx="8639640" cy="469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latin typeface="Arial"/>
              </a:rPr>
              <a:t>ПРОСРОЧЕННЫЕ ОТВЕТЫ на сообщения</a:t>
            </a:r>
            <a:r>
              <a:rPr lang="ru-RU" sz="1800" b="0" strike="noStrike" spc="-1">
                <a:latin typeface="Arial"/>
              </a:rPr>
              <a:t> (по сост. На 04.08.21 10 ч 00 мин)</a:t>
            </a: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/>
              </a:rPr>
              <a:t>Среднеахтубинский район — 21 (администрация — 6, Краснослободск — 14, Куйбышевское с.п. - 1);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/>
              </a:rPr>
              <a:t>Суровикинский район — 9 (администрация);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/>
              </a:rPr>
              <a:t>Городищенский район — 8 (администрация — 2, Царицынское с.п. - 3, Вертячинское, Орловское, Самофаловское с.п. - по 1);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/>
              </a:rPr>
              <a:t>Камышинский район — 7 (администрация — 4, Петров Вал — 3);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/>
              </a:rPr>
              <a:t>Иловлинский район — 6 (администрация — 1, Качалинское с.п. - 3, Трехостровское, Ширяевское — по 1);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/>
              </a:rPr>
              <a:t>Светлоярский район — 2 (администрация — 1, Приволжское с.п. - 1);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/>
              </a:rPr>
              <a:t>Администрации Быковского, Даниловского, Ольховского — по 1.  </a:t>
            </a: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latin typeface="Arial"/>
              </a:rPr>
              <a:t>ЦУР еженедельно направляет сводную таблицу по эл.почте в районы! Просьба доносить данную информацию до сельских и городских поселений, а также кураторов ЛКО.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468360" y="404640"/>
            <a:ext cx="3886560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B3961"/>
                </a:solidFill>
                <a:latin typeface="Trebuchet MS"/>
                <a:ea typeface="DejaVu Sans"/>
              </a:rPr>
              <a:t>ЧТО ТАКОЕ </a:t>
            </a:r>
            <a:r>
              <a:rPr lang="ru-RU" sz="3200" b="1" u="sng" strike="noStrike" spc="-1">
                <a:solidFill>
                  <a:srgbClr val="0070C0"/>
                </a:solidFill>
                <a:uFillTx/>
                <a:latin typeface="Trebuchet MS"/>
                <a:ea typeface="DejaVu Sans"/>
              </a:rPr>
              <a:t>ПОС?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144000" y="1816200"/>
            <a:ext cx="8901360" cy="444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120">
              <a:lnSpc>
                <a:spcPct val="100000"/>
              </a:lnSpc>
              <a:spcBef>
                <a:spcPts val="601"/>
              </a:spcBef>
            </a:pPr>
            <a:r>
              <a:rPr lang="ru-RU" sz="3200" b="1" u="sng" strike="noStrike" spc="-1">
                <a:solidFill>
                  <a:srgbClr val="0F4C81"/>
                </a:solidFill>
                <a:uFillTx/>
                <a:latin typeface="Arial"/>
                <a:ea typeface="DejaVu Sans"/>
              </a:rPr>
              <a:t>ПОС - подсистема ЕПГУ,</a:t>
            </a:r>
            <a:endParaRPr lang="ru-RU" sz="32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spcBef>
                <a:spcPts val="601"/>
              </a:spcBef>
            </a:pPr>
            <a:r>
              <a:rPr lang="ru-RU" sz="3200" b="1" strike="noStrike" spc="-1">
                <a:solidFill>
                  <a:srgbClr val="0B3961"/>
                </a:solidFill>
                <a:latin typeface="Arial"/>
                <a:ea typeface="DejaVu Sans"/>
              </a:rPr>
              <a:t>создана в рамках федерального проекта </a:t>
            </a:r>
            <a:endParaRPr lang="ru-RU" sz="32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spcBef>
                <a:spcPts val="601"/>
              </a:spcBef>
            </a:pPr>
            <a:r>
              <a:rPr lang="ru-RU" sz="3200" b="1" strike="noStrike" spc="-1">
                <a:solidFill>
                  <a:srgbClr val="0B3961"/>
                </a:solidFill>
                <a:latin typeface="Arial"/>
                <a:ea typeface="DejaVu Sans"/>
              </a:rPr>
              <a:t>«Цифровое государственное управление»</a:t>
            </a:r>
            <a:endParaRPr lang="ru-RU" sz="32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spcBef>
                <a:spcPts val="601"/>
              </a:spcBef>
            </a:pPr>
            <a:r>
              <a:rPr lang="ru-RU" sz="3200" b="1" strike="noStrike" spc="-1">
                <a:solidFill>
                  <a:srgbClr val="0B3961"/>
                </a:solidFill>
                <a:latin typeface="Arial"/>
                <a:ea typeface="DejaVu Sans"/>
              </a:rPr>
              <a:t>национальной программы «Цифровая </a:t>
            </a:r>
            <a:endParaRPr lang="ru-RU" sz="32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spcBef>
                <a:spcPts val="601"/>
              </a:spcBef>
            </a:pPr>
            <a:r>
              <a:rPr lang="ru-RU" sz="3200" b="1" strike="noStrike" spc="-1">
                <a:solidFill>
                  <a:srgbClr val="0B3961"/>
                </a:solidFill>
                <a:latin typeface="Arial"/>
                <a:ea typeface="DejaVu Sans"/>
              </a:rPr>
              <a:t>экономика Российской Федерации» </a:t>
            </a:r>
            <a:endParaRPr lang="ru-RU" sz="32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spcBef>
                <a:spcPts val="601"/>
              </a:spcBef>
            </a:pPr>
            <a:r>
              <a:rPr lang="ru-RU" sz="3200" b="1" u="sng" strike="noStrike" spc="-1">
                <a:solidFill>
                  <a:srgbClr val="0F4C81"/>
                </a:solidFill>
                <a:uFillTx/>
                <a:latin typeface="Arial"/>
                <a:ea typeface="DejaVu Sans"/>
              </a:rPr>
              <a:t>для коммуникации между жителями</a:t>
            </a:r>
            <a:endParaRPr lang="ru-RU" sz="32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spcBef>
                <a:spcPts val="601"/>
              </a:spcBef>
            </a:pPr>
            <a:r>
              <a:rPr lang="ru-RU" sz="3200" b="1" u="sng" strike="noStrike" spc="-1">
                <a:solidFill>
                  <a:srgbClr val="0F4C81"/>
                </a:solidFill>
                <a:uFillTx/>
                <a:latin typeface="Arial"/>
                <a:ea typeface="DejaVu Sans"/>
              </a:rPr>
              <a:t>и организациями.</a:t>
            </a:r>
            <a:endParaRPr lang="ru-RU" sz="32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457200" y="1143000"/>
            <a:ext cx="822852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F4C81"/>
                </a:solidFill>
                <a:latin typeface="Trebuchet MS"/>
                <a:ea typeface="DejaVu Sans"/>
              </a:rPr>
              <a:t>СОВМЕЩЕНИЕ РОЛЕЙ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457200" y="2249640"/>
            <a:ext cx="8228520" cy="427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040" indent="-254520">
              <a:lnSpc>
                <a:spcPct val="100000"/>
              </a:lnSpc>
              <a:spcBef>
                <a:spcPts val="300"/>
              </a:spcBef>
              <a:buClr>
                <a:srgbClr val="69D0A5"/>
              </a:buClr>
              <a:buFont typeface="Georgia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В системе ПОС предусмотрено совмещение ролей. </a:t>
            </a:r>
            <a:endParaRPr lang="ru-RU" sz="2800" b="0" strike="noStrike" spc="-1">
              <a:latin typeface="Arial"/>
            </a:endParaRPr>
          </a:p>
          <a:p>
            <a:pPr marL="365040" indent="-254520">
              <a:lnSpc>
                <a:spcPct val="100000"/>
              </a:lnSpc>
              <a:spcBef>
                <a:spcPts val="300"/>
              </a:spcBef>
              <a:buClr>
                <a:srgbClr val="69D0A5"/>
              </a:buClr>
              <a:buFont typeface="Georgia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Обращаем внимание, что координатор может брать в работу и подготавливать ответы на сообщения без переключения по ролям, для этого необходимо нажать «Взять в работу». </a:t>
            </a:r>
            <a:endParaRPr lang="ru-RU" sz="2800" b="0" strike="noStrike" spc="-1">
              <a:latin typeface="Arial"/>
            </a:endParaRPr>
          </a:p>
          <a:p>
            <a:pPr marL="109440" algn="ctr">
              <a:lnSpc>
                <a:spcPct val="100000"/>
              </a:lnSpc>
              <a:spcBef>
                <a:spcPts val="300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Совмещение ролей координатор и исполнитель не имеет смысла.</a:t>
            </a:r>
            <a:endParaRPr lang="ru-RU" sz="2800" b="0" strike="noStrike" spc="-1">
              <a:latin typeface="Arial"/>
            </a:endParaRPr>
          </a:p>
          <a:p>
            <a:pPr marL="109440">
              <a:lnSpc>
                <a:spcPct val="100000"/>
              </a:lnSpc>
              <a:spcBef>
                <a:spcPts val="300"/>
              </a:spcBef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468000" y="547560"/>
            <a:ext cx="80416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F4C81"/>
                </a:solidFill>
                <a:latin typeface="Arial"/>
                <a:ea typeface="DejaVu Sans"/>
              </a:rPr>
              <a:t>ЭТАПЫ </a:t>
            </a:r>
            <a:r>
              <a:rPr lang="ru-RU" sz="2800" b="1" strike="noStrike" spc="-1">
                <a:solidFill>
                  <a:srgbClr val="0B3961"/>
                </a:solidFill>
                <a:latin typeface="Arial"/>
                <a:ea typeface="DejaVu Sans"/>
              </a:rPr>
              <a:t>ОБРАБОТКИ СООБЩЕНИЙ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143640" y="130320"/>
            <a:ext cx="280440" cy="28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3"/>
          <p:cNvSpPr/>
          <p:nvPr/>
        </p:nvSpPr>
        <p:spPr>
          <a:xfrm>
            <a:off x="468000" y="1243440"/>
            <a:ext cx="7665840" cy="42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20" b="0" u="sng" strike="noStrike" spc="-1">
                <a:solidFill>
                  <a:srgbClr val="0B3961"/>
                </a:solidFill>
                <a:uFillTx/>
                <a:latin typeface="Arial"/>
                <a:ea typeface="DejaVu Sans"/>
              </a:rPr>
              <a:t>Последовательных этапов: </a:t>
            </a:r>
            <a:endParaRPr lang="ru-RU" sz="2220" b="0" strike="noStrike" spc="-1">
              <a:latin typeface="Arial"/>
            </a:endParaRPr>
          </a:p>
        </p:txBody>
      </p:sp>
      <p:graphicFrame>
        <p:nvGraphicFramePr>
          <p:cNvPr id="368" name="Table 4"/>
          <p:cNvGraphicFramePr/>
          <p:nvPr/>
        </p:nvGraphicFramePr>
        <p:xfrm>
          <a:off x="562680" y="1767960"/>
          <a:ext cx="6095160" cy="2963160"/>
        </p:xfrm>
        <a:graphic>
          <a:graphicData uri="http://schemas.openxmlformats.org/drawingml/2006/table">
            <a:tbl>
              <a:tblPr/>
              <a:tblGrid>
                <a:gridCol w="351360"/>
                <a:gridCol w="2461680"/>
                <a:gridCol w="3282480"/>
              </a:tblGrid>
              <a:tr h="603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№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4C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Наименование этапа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4C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Наименование роли в ПОС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4C81"/>
                    </a:solidFill>
                  </a:tcPr>
                </a:tc>
              </a:tr>
              <a:tr h="472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0B3961"/>
                          </a:solidFill>
                          <a:latin typeface="Georgia"/>
                        </a:rPr>
                        <a:t>1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0B3961"/>
                          </a:solidFill>
                          <a:latin typeface="Georgia"/>
                        </a:rPr>
                        <a:t>Модерация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0B3961"/>
                          </a:solidFill>
                          <a:latin typeface="Georgia"/>
                        </a:rPr>
                        <a:t>Модератор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FD8"/>
                    </a:solidFill>
                  </a:tcPr>
                </a:tc>
              </a:tr>
              <a:tr h="472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0B3961"/>
                          </a:solidFill>
                          <a:latin typeface="Georgia"/>
                        </a:rPr>
                        <a:t>2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0B3961"/>
                          </a:solidFill>
                          <a:latin typeface="Georgia"/>
                        </a:rPr>
                        <a:t>Координация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0B3961"/>
                          </a:solidFill>
                          <a:latin typeface="Georgia"/>
                        </a:rPr>
                        <a:t>Координатор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8EC"/>
                    </a:solidFill>
                  </a:tcPr>
                </a:tc>
              </a:tr>
              <a:tr h="472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0B3961"/>
                          </a:solidFill>
                          <a:latin typeface="Georgia"/>
                        </a:rPr>
                        <a:t>3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0B3961"/>
                          </a:solidFill>
                          <a:latin typeface="Georgia"/>
                        </a:rPr>
                        <a:t>Исполнение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0B3961"/>
                          </a:solidFill>
                          <a:latin typeface="Georgia"/>
                        </a:rPr>
                        <a:t>Исполнитель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FD8"/>
                    </a:solidFill>
                  </a:tcPr>
                </a:tc>
              </a:tr>
              <a:tr h="472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0B3961"/>
                          </a:solidFill>
                          <a:latin typeface="Georgia"/>
                        </a:rPr>
                        <a:t>4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0B3961"/>
                          </a:solidFill>
                          <a:latin typeface="Georgia"/>
                        </a:rPr>
                        <a:t>Согласование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0B3961"/>
                          </a:solidFill>
                          <a:latin typeface="Georgia"/>
                        </a:rPr>
                        <a:t>Руководитель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8EC"/>
                    </a:solidFill>
                  </a:tcPr>
                </a:tc>
              </a:tr>
              <a:tr h="471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0B3961"/>
                          </a:solidFill>
                          <a:latin typeface="Georgia"/>
                        </a:rPr>
                        <a:t>5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0B3961"/>
                          </a:solidFill>
                          <a:latin typeface="Georgia"/>
                        </a:rPr>
                        <a:t>Утверждение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strike="noStrike" spc="-1">
                          <a:solidFill>
                            <a:srgbClr val="0B3961"/>
                          </a:solidFill>
                          <a:latin typeface="Georgia"/>
                        </a:rPr>
                        <a:t>Руководитель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84240" marR="84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FD8"/>
                    </a:solidFill>
                  </a:tcPr>
                </a:tc>
              </a:tr>
            </a:tbl>
          </a:graphicData>
        </a:graphic>
      </p:graphicFrame>
      <p:sp>
        <p:nvSpPr>
          <p:cNvPr id="369" name="CustomShape 5"/>
          <p:cNvSpPr/>
          <p:nvPr/>
        </p:nvSpPr>
        <p:spPr>
          <a:xfrm>
            <a:off x="479160" y="4904280"/>
            <a:ext cx="7947000" cy="76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20" b="1" strike="noStrike" spc="-1">
                <a:solidFill>
                  <a:srgbClr val="CC0000"/>
                </a:solidFill>
                <a:latin typeface="Arial"/>
                <a:ea typeface="DejaVu Sans"/>
              </a:rPr>
              <a:t>Контроль</a:t>
            </a:r>
            <a:r>
              <a:rPr lang="ru-RU" sz="2220" b="0" strike="noStrike" spc="-1">
                <a:solidFill>
                  <a:srgbClr val="0B3961"/>
                </a:solidFill>
                <a:latin typeface="Arial"/>
                <a:ea typeface="DejaVu Sans"/>
              </a:rPr>
              <a:t> за обработкой обращения на всех этапах осуществляется пользователем системы с ролью </a:t>
            </a:r>
            <a:r>
              <a:rPr lang="ru-RU" sz="2220" b="1" u="sng" strike="noStrike" spc="-1">
                <a:solidFill>
                  <a:srgbClr val="0B3961"/>
                </a:solidFill>
                <a:uFillTx/>
                <a:latin typeface="Arial"/>
                <a:ea typeface="DejaVu Sans"/>
              </a:rPr>
              <a:t>Куратор</a:t>
            </a:r>
            <a:endParaRPr lang="ru-RU" sz="2220" b="0" strike="noStrike" spc="-1">
              <a:latin typeface="Arial"/>
            </a:endParaRPr>
          </a:p>
        </p:txBody>
      </p:sp>
      <p:sp>
        <p:nvSpPr>
          <p:cNvPr id="370" name="CustomShape 6"/>
          <p:cNvSpPr/>
          <p:nvPr/>
        </p:nvSpPr>
        <p:spPr>
          <a:xfrm>
            <a:off x="7033680" y="1781640"/>
            <a:ext cx="2001600" cy="19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B3961"/>
                </a:solidFill>
                <a:latin typeface="Arial"/>
                <a:ea typeface="DejaVu Sans"/>
              </a:rPr>
              <a:t>Необходимость этапа согласования определяется на этапе </a:t>
            </a:r>
            <a:r>
              <a:rPr lang="ru-RU" sz="1800" b="1" strike="noStrike" spc="-1">
                <a:solidFill>
                  <a:srgbClr val="C00000"/>
                </a:solidFill>
                <a:latin typeface="Arial"/>
                <a:ea typeface="DejaVu Sans"/>
              </a:rPr>
              <a:t>исполнения </a:t>
            </a:r>
            <a:r>
              <a:rPr lang="ru-RU" sz="1600" b="1" u="sng" strike="noStrike" spc="-1">
                <a:solidFill>
                  <a:srgbClr val="0B3961"/>
                </a:solidFill>
                <a:uFillTx/>
                <a:latin typeface="Arial"/>
                <a:ea typeface="DejaVu Sans"/>
              </a:rPr>
              <a:t>Исполнителем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71" name="CustomShape 7"/>
          <p:cNvSpPr/>
          <p:nvPr/>
        </p:nvSpPr>
        <p:spPr>
          <a:xfrm>
            <a:off x="7033680" y="1767960"/>
            <a:ext cx="2001600" cy="2451960"/>
          </a:xfrm>
          <a:prstGeom prst="wedgeRoundRectCallout">
            <a:avLst>
              <a:gd name="adj1" fmla="val -67734"/>
              <a:gd name="adj2" fmla="val 25802"/>
              <a:gd name="adj3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143640" y="130320"/>
            <a:ext cx="280440" cy="28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2"/>
          <p:cNvSpPr/>
          <p:nvPr/>
        </p:nvSpPr>
        <p:spPr>
          <a:xfrm>
            <a:off x="463680" y="1655280"/>
            <a:ext cx="7665840" cy="194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960" b="0" strike="noStrike" spc="-1">
                <a:solidFill>
                  <a:srgbClr val="0B3961"/>
                </a:solidFill>
                <a:latin typeface="Arial"/>
                <a:ea typeface="DejaVu Sans"/>
              </a:rPr>
              <a:t>Совокупное время рассмотрения обращения на всех этапах </a:t>
            </a:r>
            <a:r>
              <a:rPr lang="ru-RU" sz="2960" b="0" u="sng" strike="noStrike" spc="-1">
                <a:solidFill>
                  <a:srgbClr val="3A97E8"/>
                </a:solidFill>
                <a:uFillTx/>
                <a:latin typeface="Arial"/>
                <a:ea typeface="DejaVu Sans"/>
              </a:rPr>
              <a:t>не должно превышать </a:t>
            </a:r>
            <a:r>
              <a:rPr lang="ru-RU" sz="3330" b="1" u="sng" strike="noStrike" spc="-1">
                <a:solidFill>
                  <a:srgbClr val="3A97E8"/>
                </a:solidFill>
                <a:uFillTx/>
                <a:latin typeface="Arial"/>
                <a:ea typeface="DejaVu Sans"/>
              </a:rPr>
              <a:t>30</a:t>
            </a:r>
            <a:r>
              <a:rPr lang="ru-RU" sz="2960" b="0" u="sng" strike="noStrike" spc="-1">
                <a:solidFill>
                  <a:srgbClr val="3A97E8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2960" b="1" u="sng" strike="noStrike" spc="-1">
                <a:solidFill>
                  <a:srgbClr val="3A97E8"/>
                </a:solidFill>
                <a:uFillTx/>
                <a:latin typeface="Arial"/>
                <a:ea typeface="DejaVu Sans"/>
              </a:rPr>
              <a:t>дней</a:t>
            </a:r>
            <a:r>
              <a:rPr lang="ru-RU" sz="2960" b="0" u="sng" strike="noStrike" spc="-1">
                <a:solidFill>
                  <a:srgbClr val="0B3961"/>
                </a:solidFill>
                <a:uFillTx/>
                <a:latin typeface="Arial"/>
                <a:ea typeface="DejaVu Sans"/>
              </a:rPr>
              <a:t>, </a:t>
            </a:r>
            <a:r>
              <a:rPr lang="ru-RU" sz="2960" b="0" strike="noStrike" spc="-1">
                <a:solidFill>
                  <a:srgbClr val="0B3961"/>
                </a:solidFill>
                <a:latin typeface="Arial"/>
                <a:ea typeface="DejaVu Sans"/>
              </a:rPr>
              <a:t>кроме ФАСТ-ТРЕКОВ.</a:t>
            </a:r>
            <a:endParaRPr lang="ru-RU" sz="2960" b="0" strike="noStrike" spc="-1">
              <a:latin typeface="Arial"/>
            </a:endParaRPr>
          </a:p>
        </p:txBody>
      </p:sp>
      <p:sp>
        <p:nvSpPr>
          <p:cNvPr id="374" name="CustomShape 3"/>
          <p:cNvSpPr/>
          <p:nvPr/>
        </p:nvSpPr>
        <p:spPr>
          <a:xfrm>
            <a:off x="468000" y="3789000"/>
            <a:ext cx="6719040" cy="144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960" b="0" strike="noStrike" spc="-1">
                <a:solidFill>
                  <a:srgbClr val="0B3961"/>
                </a:solidFill>
                <a:latin typeface="Arial"/>
                <a:ea typeface="DejaVu Sans"/>
              </a:rPr>
              <a:t>«</a:t>
            </a:r>
            <a:r>
              <a:rPr lang="ru-RU" sz="2960" b="1" strike="noStrike" spc="-1">
                <a:solidFill>
                  <a:srgbClr val="C00000"/>
                </a:solidFill>
                <a:latin typeface="Arial"/>
                <a:ea typeface="DejaVu Sans"/>
              </a:rPr>
              <a:t>ФАСТ-ТРЕК</a:t>
            </a:r>
            <a:r>
              <a:rPr lang="ru-RU" sz="2960" b="0" strike="noStrike" spc="-1">
                <a:solidFill>
                  <a:srgbClr val="0B3961"/>
                </a:solidFill>
                <a:latin typeface="Arial"/>
                <a:ea typeface="DejaVu Sans"/>
              </a:rPr>
              <a:t>» - наличие признака обработки обращения в </a:t>
            </a:r>
            <a:r>
              <a:rPr lang="ru-RU" sz="2960" b="0" strike="noStrike" spc="-1">
                <a:solidFill>
                  <a:srgbClr val="3A97E8"/>
                </a:solidFill>
                <a:latin typeface="Arial"/>
                <a:ea typeface="DejaVu Sans"/>
              </a:rPr>
              <a:t>короткие сроки</a:t>
            </a:r>
            <a:endParaRPr lang="ru-RU" sz="2960" b="0" strike="noStrike" spc="-1">
              <a:latin typeface="Arial"/>
            </a:endParaRPr>
          </a:p>
        </p:txBody>
      </p:sp>
      <p:sp>
        <p:nvSpPr>
          <p:cNvPr id="375" name="CustomShape 4"/>
          <p:cNvSpPr/>
          <p:nvPr/>
        </p:nvSpPr>
        <p:spPr>
          <a:xfrm>
            <a:off x="468000" y="547560"/>
            <a:ext cx="7736040" cy="121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90" b="1" strike="noStrike" spc="-1">
                <a:solidFill>
                  <a:srgbClr val="0F4C81"/>
                </a:solidFill>
                <a:latin typeface="Trebuchet MS"/>
                <a:ea typeface="DejaVu Sans"/>
              </a:rPr>
              <a:t>СРОК </a:t>
            </a:r>
            <a:r>
              <a:rPr lang="ru-RU" sz="3690" b="1" strike="noStrike" spc="-1">
                <a:solidFill>
                  <a:srgbClr val="0B3961"/>
                </a:solidFill>
                <a:latin typeface="Trebuchet MS"/>
                <a:ea typeface="DejaVu Sans"/>
              </a:rPr>
              <a:t>ОБРАБОТКИ ОБРАЩЕНИЯ</a:t>
            </a:r>
            <a:endParaRPr lang="ru-RU" sz="369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395280" y="404640"/>
            <a:ext cx="822852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F4C81"/>
                </a:solidFill>
                <a:latin typeface="Arial"/>
                <a:ea typeface="DejaVu Sans"/>
              </a:rPr>
              <a:t>ПЕРЕКЛЮЧЕНИЕ МЕЖДУ РОЛЯМИ</a:t>
            </a:r>
            <a:r>
              <a:rPr lang="en-US" sz="3600" b="0" strike="noStrike" spc="-1">
                <a:solidFill>
                  <a:srgbClr val="0F4C81"/>
                </a:solidFill>
                <a:latin typeface="Arial"/>
                <a:ea typeface="DejaVu Sans"/>
              </a:rPr>
              <a:t>*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395280" y="4876920"/>
            <a:ext cx="822852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*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Исключением является роль администратора ЛКО. Для работы в этой роли необходимо заходить по отдельной ссылке: </a:t>
            </a:r>
            <a:r>
              <a:rPr lang="en-US" sz="2400" b="0" u="sng" strike="noStrike" spc="-1">
                <a:solidFill>
                  <a:srgbClr val="67AFBD"/>
                </a:solidFill>
                <a:uFillTx/>
                <a:latin typeface="Arial"/>
                <a:ea typeface="DejaVu Sans"/>
                <a:hlinkClick r:id="rId2"/>
              </a:rPr>
              <a:t>https://pos.gosuslugi.ru/admin/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378" name="Picture 2"/>
          <p:cNvPicPr/>
          <p:nvPr/>
        </p:nvPicPr>
        <p:blipFill>
          <a:blip r:embed="rId3"/>
          <a:stretch/>
        </p:blipFill>
        <p:spPr>
          <a:xfrm>
            <a:off x="0" y="1196640"/>
            <a:ext cx="8907480" cy="338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684360" y="333360"/>
            <a:ext cx="822852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F4C81"/>
                </a:solidFill>
                <a:latin typeface="Trebuchet MS"/>
                <a:ea typeface="DejaVu Sans"/>
              </a:rPr>
              <a:t>ВАЖНЫЕ ССЫЛКИ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468360" y="1341360"/>
            <a:ext cx="8228520" cy="432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040" indent="-254520">
              <a:lnSpc>
                <a:spcPct val="100000"/>
              </a:lnSpc>
              <a:spcBef>
                <a:spcPts val="300"/>
              </a:spcBef>
              <a:buClr>
                <a:srgbClr val="69D0A5"/>
              </a:buClr>
              <a:buFont typeface="Georgia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С информацией о работе в системе ПОС можно ознакомиться по ссылке: </a:t>
            </a:r>
            <a:r>
              <a:rPr lang="ru-RU" sz="2800" b="0" u="sng" strike="noStrike" spc="-1">
                <a:solidFill>
                  <a:srgbClr val="67AFBD"/>
                </a:solidFill>
                <a:uFillTx/>
                <a:latin typeface="Arial"/>
                <a:ea typeface="DejaVu Sans"/>
                <a:hlinkClick r:id="rId2"/>
              </a:rPr>
              <a:t>https://pos.gosuslugi.ru/docs/</a:t>
            </a:r>
            <a:endParaRPr lang="ru-RU" sz="2800" b="0" strike="noStrike" spc="-1">
              <a:latin typeface="Arial"/>
            </a:endParaRPr>
          </a:p>
          <a:p>
            <a:pPr marL="365040" indent="-254520">
              <a:lnSpc>
                <a:spcPct val="100000"/>
              </a:lnSpc>
              <a:spcBef>
                <a:spcPts val="300"/>
              </a:spcBef>
              <a:buClr>
                <a:srgbClr val="69D0A5"/>
              </a:buClr>
              <a:buFont typeface="Georgia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Calibri"/>
              </a:rPr>
              <a:t>С информацией об обновлениях в ПОС можно ознакомиться в телеграмм канале: </a:t>
            </a:r>
            <a:r>
              <a:rPr lang="en-US" sz="2800" b="0" u="sng" strike="noStrike" spc="-1">
                <a:solidFill>
                  <a:srgbClr val="67AFBD"/>
                </a:solidFill>
                <a:uFillTx/>
                <a:latin typeface="Arial"/>
                <a:ea typeface="Calibri"/>
                <a:hlinkClick r:id="rId3"/>
              </a:rPr>
              <a:t>https://t.me/joinchat/ruGbl6j4E743MGMy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ru-RU" sz="2800" b="0" strike="noStrike" spc="-1">
              <a:latin typeface="Arial"/>
            </a:endParaRPr>
          </a:p>
          <a:p>
            <a:pPr marL="365040" indent="-254520">
              <a:lnSpc>
                <a:spcPct val="100000"/>
              </a:lnSpc>
              <a:spcBef>
                <a:spcPts val="300"/>
              </a:spcBef>
              <a:buClr>
                <a:srgbClr val="69D0A5"/>
              </a:buClr>
              <a:buFont typeface="Georgia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Calibri"/>
              </a:rPr>
              <a:t>При некорректной работе системы необходимо сделать скриншоты ошибок, описать проблему и направить эту информацию в службу поддержки ПОС по адресу службы поддержки: </a:t>
            </a:r>
            <a:r>
              <a:rPr lang="en-US" sz="2800" b="0" u="sng" strike="noStrike" spc="-1">
                <a:solidFill>
                  <a:srgbClr val="67AFBD"/>
                </a:solidFill>
                <a:uFillTx/>
                <a:latin typeface="Arial"/>
                <a:ea typeface="Calibri"/>
                <a:hlinkClick r:id="rId4"/>
              </a:rPr>
              <a:t>sd@sc.minsvyaz.ru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539640" y="549360"/>
            <a:ext cx="822852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F4C81"/>
                </a:solidFill>
                <a:latin typeface="Trebuchet MS"/>
                <a:ea typeface="DejaVu Sans"/>
              </a:rPr>
              <a:t>ВАЖНЫЕ ССЫЛКИ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468360" y="1700280"/>
            <a:ext cx="8228520" cy="432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040" indent="-254520">
              <a:lnSpc>
                <a:spcPct val="100000"/>
              </a:lnSpc>
              <a:spcBef>
                <a:spcPts val="300"/>
              </a:spcBef>
              <a:buClr>
                <a:srgbClr val="69D0A5"/>
              </a:buClr>
              <a:buFont typeface="Georgia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Вход в систему: </a:t>
            </a:r>
            <a:r>
              <a:rPr lang="en-US" sz="2800" b="0" u="sng" strike="noStrike" spc="-1">
                <a:solidFill>
                  <a:srgbClr val="67AFBD"/>
                </a:solidFill>
                <a:uFillTx/>
                <a:latin typeface="Arial"/>
                <a:ea typeface="DejaVu Sans"/>
                <a:hlinkClick r:id="rId2"/>
              </a:rPr>
              <a:t>https://pos.gosuslugi.ru/backoffice/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800" b="0" strike="noStrike" spc="-1">
              <a:latin typeface="Arial"/>
            </a:endParaRPr>
          </a:p>
          <a:p>
            <a:pPr marL="365040" indent="-254520">
              <a:lnSpc>
                <a:spcPct val="100000"/>
              </a:lnSpc>
              <a:spcBef>
                <a:spcPts val="300"/>
              </a:spcBef>
              <a:buClr>
                <a:srgbClr val="69D0A5"/>
              </a:buClr>
              <a:buFont typeface="Georgia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Вход в ЛКО для администратора: </a:t>
            </a:r>
            <a:r>
              <a:rPr lang="en-US" sz="2800" b="0" u="sng" strike="noStrike" spc="-1">
                <a:solidFill>
                  <a:srgbClr val="67AFBD"/>
                </a:solidFill>
                <a:uFillTx/>
                <a:latin typeface="Arial"/>
                <a:ea typeface="DejaVu Sans"/>
                <a:hlinkClick r:id="rId3"/>
              </a:rPr>
              <a:t>https://pos.gosuslugi.ru/admin/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539640" y="549360"/>
            <a:ext cx="822852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F4C81"/>
                </a:solidFill>
                <a:latin typeface="Trebuchet MS"/>
                <a:ea typeface="DejaVu Sans"/>
              </a:rPr>
              <a:t>ПРИМЕРЫ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468360" y="1440000"/>
            <a:ext cx="8228520" cy="432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как </a:t>
            </a:r>
            <a:r>
              <a:rPr lang="ru-RU" sz="2800" b="0" strike="noStrike" spc="-1">
                <a:solidFill>
                  <a:srgbClr val="FF0000"/>
                </a:solidFill>
                <a:latin typeface="Arial"/>
                <a:ea typeface="DejaVu Sans"/>
              </a:rPr>
              <a:t>НЕ НАДО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19.07.21 № 169902467. р.п. Средняя Ахтуба, на ул. Октярьская, несколько собак воют, нападают на проезжающие машины. В Ср.Ахтубе очень много бродячих собак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  <a:ea typeface="WenQuanYi Zen Hei Sharp"/>
              </a:rPr>
              <a:t>02.08.21.</a:t>
            </a:r>
            <a:r>
              <a:rPr lang="ru-RU" sz="2000" b="0" strike="noStrike" spc="-1">
                <a:solidFill>
                  <a:srgbClr val="000000"/>
                </a:solidFill>
                <a:latin typeface="Georgia"/>
                <a:ea typeface="WenQuanYi Zen Hei Sharp"/>
              </a:rPr>
              <a:t> Ответ: </a:t>
            </a:r>
            <a:r>
              <a:rPr lang="ru-RU" sz="1500" b="0" strike="noStrike" spc="-1">
                <a:solidFill>
                  <a:srgbClr val="000000"/>
                </a:solidFill>
                <a:latin typeface="Georgia"/>
                <a:ea typeface="WenQuanYi Zen Hei Sharp"/>
              </a:rPr>
              <a:t>По вопросу отлова собак обращаться в комитет по сельскому хозяйству и продовольствию, расположенному по адресу: р.п. Средняя Ахтуба, ул. Ломоносова, 17, телефон: 8(84479) 5-43-53. </a:t>
            </a:r>
            <a:endParaRPr lang="ru-RU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  <a:ea typeface="WenQuanYi Zen Hei Sharp"/>
              </a:rPr>
              <a:t>02.08.21. Результат: оценка власти - 1, комментарий «Ответа по существу не поступило. Обращение фактически не рассматривалось».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  <a:ea typeface="WenQuanYi Zen Hei Sharp"/>
              </a:rPr>
              <a:t>И снова повторное рассмотрение в ЛКО района. НО, координаторы почему-то НЕ ВИДЯТ (НЕ ХОТЯТ видеть) повторные сообщения, просрочка координации!  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0000"/>
                </a:solidFill>
                <a:latin typeface="Arial"/>
                <a:ea typeface="DejaVu Sans"/>
              </a:rPr>
              <a:t>Явные ошибки</a:t>
            </a:r>
            <a:r>
              <a:rPr lang="ru-RU" sz="1800" b="0" strike="noStrike" spc="-1">
                <a:solidFill>
                  <a:srgbClr val="000000"/>
                </a:solidFill>
                <a:latin typeface="Georgia"/>
                <a:ea typeface="WenQuanYi Zen Hei Sharp"/>
              </a:rPr>
              <a:t>: обращение через ПОС, ответ «приходите, звоните»; или пишите в организацию. Комитет с.х. - не администрация района?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539640" y="549360"/>
            <a:ext cx="822852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F4C81"/>
                </a:solidFill>
                <a:latin typeface="Trebuchet MS"/>
                <a:ea typeface="DejaVu Sans"/>
              </a:rPr>
              <a:t>ПРИМЕРЫ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179640" y="1440000"/>
            <a:ext cx="8712360" cy="432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9800" algn="ctr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как </a:t>
            </a:r>
            <a:r>
              <a:rPr lang="ru-RU" sz="2800" b="0" strike="noStrike" spc="-1">
                <a:solidFill>
                  <a:srgbClr val="FF0000"/>
                </a:solidFill>
                <a:latin typeface="Arial"/>
                <a:ea typeface="DejaVu Sans"/>
              </a:rPr>
              <a:t>НЕ НАДО </a:t>
            </a:r>
            <a:endParaRPr lang="ru-RU" sz="2800" b="0" strike="noStrike" spc="-1">
              <a:latin typeface="Arial"/>
            </a:endParaRPr>
          </a:p>
          <a:p>
            <a:pPr marL="109800">
              <a:lnSpc>
                <a:spcPct val="100000"/>
              </a:lnSpc>
            </a:pPr>
            <a:r>
              <a:rPr lang="ru-RU" sz="1600" b="1" strike="noStrike" spc="-1">
                <a:solidFill>
                  <a:srgbClr val="FF0000"/>
                </a:solidFill>
                <a:latin typeface="Arial"/>
                <a:ea typeface="WenQuanYi Zen Hei Sharp"/>
              </a:rPr>
              <a:t>30.03.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WenQuanYi Zen Hei Sharp"/>
              </a:rPr>
              <a:t> (первое ЛКО заведено 26.03, обучение прошло!) через мобильное приложение обратился гражданин сразу в администрацию Ольховского района!!! № 167408535 </a:t>
            </a:r>
            <a:r>
              <a:rPr lang="ru-RU" sz="1600" b="0" i="1" strike="noStrike" spc="-1">
                <a:solidFill>
                  <a:srgbClr val="000000"/>
                </a:solidFill>
                <a:latin typeface="Arial"/>
                <a:ea typeface="WenQuanYi Zen Hei Sharp"/>
              </a:rPr>
              <a:t>«Две огромные грязевые лужи, проезд на легковом автомобиле невозможен…».</a:t>
            </a:r>
            <a:endParaRPr lang="ru-RU" sz="1600" b="0" strike="noStrike" spc="-1">
              <a:latin typeface="Arial"/>
            </a:endParaRPr>
          </a:p>
          <a:p>
            <a:pPr marL="1098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WenQuanYi Zen Hei Sharp"/>
              </a:rPr>
              <a:t>30.04. Взято координатором, сразу ответ </a:t>
            </a:r>
            <a:r>
              <a:rPr lang="ru-RU" sz="1600" b="0" i="1" strike="noStrike" spc="-1">
                <a:solidFill>
                  <a:srgbClr val="000000"/>
                </a:solidFill>
                <a:latin typeface="Arial"/>
                <a:ea typeface="WenQuanYi Zen Hei Sharp"/>
              </a:rPr>
              <a:t>«Полномочия по данному вопросу относятся к Администрации Ольховского сельского поселения». </a:t>
            </a:r>
            <a:endParaRPr lang="ru-RU" sz="1600" b="0" strike="noStrike" spc="-1">
              <a:latin typeface="Arial"/>
            </a:endParaRPr>
          </a:p>
          <a:p>
            <a:pPr marL="109800"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WenQuanYi Zen Hei Sharp"/>
              </a:rPr>
              <a:t>30.04.Результат: </a:t>
            </a:r>
            <a:r>
              <a:rPr lang="ru-RU" sz="1600" b="1" strike="noStrike" spc="-1">
                <a:solidFill>
                  <a:srgbClr val="FF0000"/>
                </a:solidFill>
                <a:latin typeface="Arial"/>
                <a:ea typeface="WenQuanYi Zen Hei Sharp"/>
              </a:rPr>
              <a:t>оценка власти - 1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WenQuanYi Zen Hei Sharp"/>
              </a:rPr>
              <a:t>, комментарий </a:t>
            </a:r>
            <a:r>
              <a:rPr lang="ru-RU" sz="1600" b="0" i="1" strike="noStrike" spc="-1">
                <a:solidFill>
                  <a:srgbClr val="000000"/>
                </a:solidFill>
                <a:latin typeface="Arial"/>
                <a:ea typeface="WenQuanYi Zen Hei Sharp"/>
              </a:rPr>
              <a:t>«Программа автоматически выбирает нужное ведомство, пользователю необходимо описать только суть проблемы. Ничего не сделано!»</a:t>
            </a:r>
            <a:endParaRPr lang="ru-RU" sz="1600" b="0" strike="noStrike" spc="-1">
              <a:latin typeface="Arial"/>
            </a:endParaRPr>
          </a:p>
          <a:p>
            <a:pPr marL="109800"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WenQuanYi Zen Hei Sharp"/>
              </a:rPr>
              <a:t>20.05.  Администрация Ольховского района сообщает, что </a:t>
            </a:r>
            <a:r>
              <a:rPr lang="ru-RU" sz="1600" b="0" i="1" strike="noStrike" spc="-1">
                <a:solidFill>
                  <a:srgbClr val="000000"/>
                </a:solidFill>
                <a:latin typeface="Arial"/>
                <a:ea typeface="WenQuanYi Zen Hei Sharp"/>
              </a:rPr>
              <a:t>«по информации МКУ «Благоустройство» работы по проведению работ по засыпке ям и выравниванию дороги будет произведено до 30.06.2021 года»</a:t>
            </a:r>
            <a:endParaRPr lang="ru-RU" sz="1600" b="0" strike="noStrike" spc="-1">
              <a:latin typeface="Arial"/>
            </a:endParaRPr>
          </a:p>
          <a:p>
            <a:pPr marL="1098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WenQuanYi Zen Hei Sharp"/>
              </a:rPr>
              <a:t>01.07. гражданин честно ждет 30.06, но… Результат — </a:t>
            </a:r>
            <a:r>
              <a:rPr lang="ru-RU" sz="1600" b="0" strike="noStrike" spc="-1">
                <a:solidFill>
                  <a:srgbClr val="FF0000"/>
                </a:solidFill>
                <a:latin typeface="Arial"/>
                <a:ea typeface="WenQuanYi Zen Hei Sharp"/>
              </a:rPr>
              <a:t>оценка опять 1.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WenQuanYi Zen Hei Sharp"/>
              </a:rPr>
              <a:t>подтверждающее фото и комментарий </a:t>
            </a:r>
            <a:r>
              <a:rPr lang="ru-RU" sz="1600" b="0" i="1" strike="noStrike" spc="-1">
                <a:solidFill>
                  <a:srgbClr val="000000"/>
                </a:solidFill>
                <a:latin typeface="Arial"/>
                <a:ea typeface="WenQuanYi Zen Hei Sharp"/>
              </a:rPr>
              <a:t>«Обещали засыпать песком до 30.06.2021. Но ничего не сделано!!!»</a:t>
            </a:r>
            <a:endParaRPr lang="ru-RU" sz="1600" b="0" strike="noStrike" spc="-1">
              <a:latin typeface="Arial"/>
            </a:endParaRPr>
          </a:p>
          <a:p>
            <a:pPr marL="109800">
              <a:lnSpc>
                <a:spcPct val="100000"/>
              </a:lnSpc>
            </a:pPr>
            <a:r>
              <a:rPr lang="ru-RU" sz="1800" b="0" strike="noStrike" spc="-1">
                <a:solidFill>
                  <a:srgbClr val="0070C0"/>
                </a:solidFill>
                <a:latin typeface="Arial"/>
                <a:ea typeface="WenQuanYi Zen Hei Sharp"/>
              </a:rPr>
              <a:t>И снова повторное рассмотрение в ЛКО района. НО … застряло на этапе координации!    </a:t>
            </a:r>
            <a:endParaRPr lang="ru-RU" sz="1800" b="0" strike="noStrike" spc="-1">
              <a:latin typeface="Arial"/>
            </a:endParaRPr>
          </a:p>
          <a:p>
            <a:pPr marL="109800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Georgia"/>
                <a:ea typeface="WenQuanYi Zen Hei Sharp"/>
              </a:rPr>
              <a:t>ОТВЕТА НЕТ до сих пор!</a:t>
            </a:r>
            <a:endParaRPr lang="ru-RU" sz="1800" b="0" strike="noStrike" spc="-1">
              <a:latin typeface="Arial"/>
            </a:endParaRPr>
          </a:p>
          <a:p>
            <a:pPr marL="109800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300"/>
              </a:spcBef>
            </a:pPr>
            <a:endParaRPr lang="ru-RU" sz="1800" b="0" strike="noStrike" spc="-1"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300"/>
              </a:spcBef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539640" y="549360"/>
            <a:ext cx="822852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F4C81"/>
                </a:solidFill>
                <a:latin typeface="Trebuchet MS"/>
                <a:ea typeface="DejaVu Sans"/>
              </a:rPr>
              <a:t>ПРИМЕРЫ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468360" y="1440000"/>
            <a:ext cx="8228520" cy="432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9800" algn="ctr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как </a:t>
            </a:r>
            <a:r>
              <a:rPr lang="ru-RU" sz="2800" b="0" strike="noStrike" spc="-1">
                <a:solidFill>
                  <a:srgbClr val="FF0000"/>
                </a:solidFill>
                <a:latin typeface="Arial"/>
                <a:ea typeface="DejaVu Sans"/>
              </a:rPr>
              <a:t>НЕ НАДО </a:t>
            </a:r>
            <a:endParaRPr lang="ru-RU" sz="2800" b="0" strike="noStrike" spc="-1"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>
                <a:solidFill>
                  <a:srgbClr val="FF0000"/>
                </a:solidFill>
                <a:latin typeface="Arial"/>
                <a:ea typeface="DejaVu Sans"/>
              </a:rPr>
              <a:t>11.04.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№ 167546923 Ужасная дорога от х.Крепь до х. Логовского Калачевского района  </a:t>
            </a:r>
            <a:endParaRPr lang="ru-RU" sz="2800" b="0" strike="noStrike" spc="-1"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Модератор (Москва) определил ответственным за ответ администрацию района!</a:t>
            </a:r>
            <a:endParaRPr lang="ru-RU" sz="2800" b="0" strike="noStrike" spc="-1"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>
                <a:solidFill>
                  <a:srgbClr val="FF0000"/>
                </a:solidFill>
                <a:latin typeface="Arial"/>
                <a:ea typeface="DejaVu Sans"/>
              </a:rPr>
              <a:t>03.06.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Координатор администрации района «проснулся» и перенаправление в комитет транспорта ВО (данная дорога в полномочиях ОИВ)</a:t>
            </a:r>
            <a:endParaRPr lang="ru-RU" sz="2800" b="0" strike="noStrike" spc="-1"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07.06 — ОИВ должен в кратчайший срок готовить ответ гражданину</a:t>
            </a:r>
            <a:endParaRPr lang="ru-RU" sz="2800" b="0" strike="noStrike" spc="-1"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300"/>
              </a:spcBef>
            </a:pPr>
            <a:endParaRPr lang="ru-RU" sz="2800" b="0" strike="noStrike" spc="-1">
              <a:latin typeface="Arial"/>
            </a:endParaRPr>
          </a:p>
          <a:p>
            <a:pPr marL="109800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 marL="109800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300"/>
              </a:spcBef>
            </a:pPr>
            <a:endParaRPr lang="ru-RU" sz="2800" b="0" strike="noStrike" spc="-1"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300"/>
              </a:spcBef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467640" y="620640"/>
            <a:ext cx="8228520" cy="30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РЕКОМЕНДАЦИИ  ЦУР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117720" y="980640"/>
            <a:ext cx="8784360" cy="283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Координатор заходит в ПОС каждый день</a:t>
            </a:r>
            <a:endParaRPr lang="ru-RU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70C0"/>
                </a:solidFill>
                <a:latin typeface="Arial"/>
                <a:ea typeface="DejaVu Sans"/>
              </a:rPr>
              <a:t>Координатор при назначении ответственной организации (подвед, сельские поселения, школы и т.д.) на начальном этапе направляет сообщения без ПРАВА ПОДПИСИ (больше опыта у вас, контроль качества, возможность отсутствие повторного рассмотрения и т.д.)</a:t>
            </a:r>
            <a:endParaRPr lang="ru-RU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«Звонок друга» от Кординатора в нижестоящему ЛКО (Координатору)</a:t>
            </a:r>
            <a:endParaRPr lang="ru-RU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70C0"/>
                </a:solidFill>
                <a:latin typeface="Arial"/>
                <a:ea typeface="DejaVu Sans"/>
              </a:rPr>
              <a:t>Куратор еженедельно предупреждает сотрудниках о сроках на каждом этапе рассмотрения в своей организации и нижестоящих ЛКО</a:t>
            </a:r>
            <a:endParaRPr lang="ru-RU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Любой сотрудник в отпуск, больничный и т.д. – обращение к Администратору ЛКО (добавление ролей, новая учетная запись)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1" name="CustomShape 3"/>
          <p:cNvSpPr/>
          <p:nvPr/>
        </p:nvSpPr>
        <p:spPr>
          <a:xfrm>
            <a:off x="382680" y="3839760"/>
            <a:ext cx="8228520" cy="30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ПРОСЬБА  ЦУР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2" name="CustomShape 4"/>
          <p:cNvSpPr/>
          <p:nvPr/>
        </p:nvSpPr>
        <p:spPr>
          <a:xfrm>
            <a:off x="117720" y="4142160"/>
            <a:ext cx="8701920" cy="20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Сотрудники сельских поселений, учреждений образования обращаются за помощью (советом) к сотрудникам вышестоящей организации</a:t>
            </a:r>
            <a:endParaRPr lang="ru-RU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70C0"/>
                </a:solidFill>
                <a:latin typeface="Arial"/>
                <a:ea typeface="DejaVu Sans"/>
              </a:rPr>
              <a:t>Сотрудники структурных подразделений Волгограда, Волжского обращаются за помощью (советом) в администрацию Волгограда, Волжского</a:t>
            </a:r>
            <a:endParaRPr lang="ru-RU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 технической части создан в Ватсаппе чат, где есть админы – профи, задавайте своим администраторам вопросы</a:t>
            </a:r>
            <a:endParaRPr lang="ru-RU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70C0"/>
                </a:solidFill>
                <a:latin typeface="Arial"/>
                <a:ea typeface="DejaVu Sans"/>
              </a:rPr>
              <a:t>Не нашли ответ в вышестоящей организации, помощи коллег, звоните в ЦУР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457200" y="1143000"/>
            <a:ext cx="822852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B3961"/>
                </a:solidFill>
                <a:latin typeface="Trebuchet MS"/>
                <a:ea typeface="DejaVu Sans"/>
              </a:rPr>
              <a:t>ОСНОВНЫЕ </a:t>
            </a:r>
            <a:r>
              <a:rPr lang="ru-RU" sz="4000" b="1" strike="noStrike" spc="-1">
                <a:solidFill>
                  <a:srgbClr val="3A97E8"/>
                </a:solidFill>
                <a:latin typeface="Trebuchet MS"/>
                <a:ea typeface="DejaVu Sans"/>
              </a:rPr>
              <a:t>ФУНКЦИИ</a:t>
            </a:r>
            <a:r>
              <a:rPr lang="ru-RU" sz="4000" b="1" strike="noStrike" spc="-1">
                <a:solidFill>
                  <a:srgbClr val="0B3961"/>
                </a:solidFill>
                <a:latin typeface="Trebuchet MS"/>
                <a:ea typeface="DejaVu Sans"/>
              </a:rPr>
              <a:t> 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307" name="Picture 3"/>
          <p:cNvPicPr/>
          <p:nvPr/>
        </p:nvPicPr>
        <p:blipFill>
          <a:blip r:embed="rId2"/>
          <a:stretch/>
        </p:blipFill>
        <p:spPr>
          <a:xfrm>
            <a:off x="262080" y="2493000"/>
            <a:ext cx="8396640" cy="2490480"/>
          </a:xfrm>
          <a:prstGeom prst="rect">
            <a:avLst/>
          </a:prstGeom>
          <a:ln>
            <a:noFill/>
          </a:ln>
        </p:spPr>
      </p:pic>
      <p:sp>
        <p:nvSpPr>
          <p:cNvPr id="308" name="CustomShape 2"/>
          <p:cNvSpPr/>
          <p:nvPr/>
        </p:nvSpPr>
        <p:spPr>
          <a:xfrm>
            <a:off x="360000" y="5256000"/>
            <a:ext cx="8533440" cy="13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ВАЖНО: для работы с ПОС должна использоваться версия Windows 7/8/10. Операционная система Windows XP ПОС не поддерживается.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539640" y="549360"/>
            <a:ext cx="822852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F4C81"/>
                </a:solidFill>
                <a:latin typeface="Trebuchet MS"/>
                <a:ea typeface="DejaVu Sans"/>
              </a:rPr>
              <a:t>ПРИМЕРЫ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468360" y="1440000"/>
            <a:ext cx="8228520" cy="46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9800" algn="ctr">
              <a:lnSpc>
                <a:spcPct val="100000"/>
              </a:lnSpc>
              <a:spcBef>
                <a:spcPts val="300"/>
              </a:spcBef>
            </a:pPr>
            <a:r>
              <a:rPr lang="ru-RU" sz="2800" b="0" strike="noStrike" spc="-1">
                <a:solidFill>
                  <a:srgbClr val="FF0000"/>
                </a:solidFill>
                <a:latin typeface="Arial"/>
                <a:ea typeface="DejaVu Sans"/>
              </a:rPr>
              <a:t>ОТРИЦАТЕЛЬНЫЙ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b="0" strike="noStrike" spc="-1">
                <a:solidFill>
                  <a:srgbClr val="FF0000"/>
                </a:solidFill>
                <a:latin typeface="Arial"/>
                <a:ea typeface="DejaVu Sans"/>
              </a:rPr>
              <a:t>опыт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800" b="0" strike="noStrike" spc="-1">
              <a:latin typeface="Arial"/>
            </a:endParaRPr>
          </a:p>
          <a:p>
            <a:pPr marL="109800"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  <a:ea typeface="WenQuanYi Zen Hei Sharp"/>
              </a:rPr>
              <a:t>Комментарий гражданина на очередной ответ </a:t>
            </a:r>
            <a:r>
              <a:rPr lang="ru-RU" sz="2000" b="0" i="1" strike="noStrike" spc="-1">
                <a:solidFill>
                  <a:srgbClr val="000000"/>
                </a:solidFill>
                <a:latin typeface="Georgia"/>
                <a:ea typeface="WenQuanYi Zen Hei Sharp"/>
              </a:rPr>
              <a:t>«Вот почти два месяца прошло с моего первого обращения, а проблема освещения так и не решена. После первого обращения был указан срок до конца июня 2021 г. После второго обращения был ответ, что проводится согласование с электросетями. Какой ответ будет в этот раз, остаётся догадываться. Просто не понятно, для чего на портале государственных услуг было создано это окно, </a:t>
            </a:r>
            <a:r>
              <a:rPr lang="ru-RU" sz="2000" b="1" i="1" strike="noStrike" spc="-1">
                <a:solidFill>
                  <a:srgbClr val="000000"/>
                </a:solidFill>
                <a:latin typeface="Georgia"/>
                <a:ea typeface="WenQuanYi Zen Hei Sharp"/>
              </a:rPr>
              <a:t>если местные органы власти не могут решить такую проблему как фонарь на улице? В преддверии выборов "это просто показатель работы на местах". </a:t>
            </a:r>
            <a:r>
              <a:rPr lang="ru-RU" sz="2000" b="0" i="1" strike="noStrike" spc="-1">
                <a:solidFill>
                  <a:srgbClr val="000000"/>
                </a:solidFill>
                <a:latin typeface="Georgia"/>
                <a:ea typeface="WenQuanYi Zen Hei Sharp"/>
              </a:rPr>
              <a:t>Хотелось бы увидеть положительный ответ на столь "важный и сложный" вопрос с освещением.</a:t>
            </a:r>
            <a:endParaRPr lang="ru-RU" sz="2000" b="0" strike="noStrike" spc="-1">
              <a:latin typeface="Arial"/>
            </a:endParaRPr>
          </a:p>
          <a:p>
            <a:pPr marL="109800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300"/>
              </a:spcBef>
            </a:pPr>
            <a:endParaRPr lang="ru-RU" sz="2000" b="0" strike="noStrike" spc="-1"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300"/>
              </a:spcBef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107640" y="-12544560"/>
            <a:ext cx="8856360" cy="51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Территория здравого смысла #нампишут 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"Два месяца назад я проходил мимо магазина «Заречный» (центр Ворошиловского района). Тротуар там уже давно в отвратительном состоянии, но в тот день ещё и прошёл дождь, так что пришлось не только проявлять осторожность чтобы не вывернуть ноги, но ещё и усиленно маневрировать между образовавшимися лужами (фото).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До этого я слышал, что 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появился какой-то чудо сервис на госуслугах, через который можно написать в ответственные органы и легко решить все проблемы. Опыт переписки с волгоградской администрацией у меня есть и добиться от неё чего-либо практически никогда не удаётся, поэтому решил попробовать.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Написал. В ответ приходит </a:t>
            </a: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DejaVu Sans"/>
              </a:rPr>
              <a:t>стандартная страница бессмысленного канцелярита и вывод о том, что денег нет, но вы держитесь (чтобы не свалиться в лужу)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 (фото).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Ясно, понятно, толку с этих госуслуг и цуров не больше, чем если отправить обращение напрямую в администрацию. Впрочем, есть неплохая функция: </a:t>
            </a:r>
            <a:r>
              <a:rPr lang="ru-RU" sz="12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можно поставить ответу оценку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(не знаю, влияет ли она на что-то, </a:t>
            </a:r>
            <a:r>
              <a:rPr lang="ru-RU" sz="12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но когда поставишь «единицу», то на душе как-то легче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) и </a:t>
            </a:r>
            <a:r>
              <a:rPr lang="ru-RU" sz="12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сразу же оставить отзыв, на который должны снова ответить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Отвечаю, значит: </a:t>
            </a:r>
            <a:r>
              <a:rPr lang="ru-RU" sz="1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раз денег нет, то засыпьте хоть асфальтовой крошкой или ещё чего-нибудь придумайте, а не шаблонные отписки присылайте.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 это мне приходит совершенно удивительный ответ о том, </a:t>
            </a:r>
            <a:r>
              <a:rPr lang="ru-RU" sz="1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что в бюджете, оказывается, не предусмотрено статьи на ремонт тротуаров и, видимо, делать их вообще никогда теперь не планируют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(фото). Интересно, на какие тогда деньги в этом году отремонтировали тротуар рядом с моим домом? Неужели нецелевое расходование средств? Или всё-таки для этого не нужна специальная статья расходов? Но ладно, допустим, что нужна. Пишу: </a:t>
            </a: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предусмотрите тогда её в бюджете на следующий год, проведите оперативное совещание, составьте дорожную карту, подайте куда-нибудь заявку — примите хоть какие-нибудь меры.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Ответ, как говорится, убил (фото). </a:t>
            </a:r>
            <a:r>
              <a:rPr lang="ru-RU" sz="1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То есть шаблоны для отписок закончились, а выдумывать что-то новое лень, поэтому решили, что можно просто послать.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Собственно, эта </a:t>
            </a:r>
            <a:r>
              <a:rPr lang="ru-RU" sz="1200" b="1" strike="noStrike" spc="-1">
                <a:solidFill>
                  <a:srgbClr val="FF0000"/>
                </a:solidFill>
                <a:latin typeface="Arial"/>
                <a:ea typeface="DejaVu Sans"/>
              </a:rPr>
              <a:t>история отлично иллюстрирует принцип работы администрации. Если нет денег, то вместо того, чтобы сесть и подумать, как можно было бы решить проблему иначе, люди просто облегчённо выдыхают и радуются, что можно ничего не делать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. И ведь я даже не с каким-то глобальным проектом межгалактического турнира обратился, а с банальной просьбой что-нибудь сделать с тротуаром. </a:t>
            </a: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И вместо того, чтобы просто по-человечески ответить: «К сожалению, сейчас денег нет, но мы записали проблему себе в блокнотик и постараемся что-нибудь выкроить в следующем году. Спасибо, что обратили внимание» — мне присылают стену из канцелярита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118440" y="548640"/>
            <a:ext cx="8845560" cy="593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ЧТО он НАС ждут: </a:t>
            </a: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Территория здравого смысла #нампишут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 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"Два месяца назад я проходил мимо магазина «Заречный» (центр Ворошиловского района). Тротуар там уже давно в отвратительном состоянии, но в тот день ещё и прошёл дождь, так что пришлось не только проявлять осторожность чтобы не вывернуть ноги, но ещё и усиленно маневрировать между образовавшимися лужами.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До этого я слышал, что появился какой-то чудо сервис на госуслугах, через который можно написать в ответственные органы и легко решить все проблемы. Опыт переписки с волгоградской администрацией у меня есть и добиться от неё чего-либо практически никогда не удаётся, поэтому решил попробовать.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Написал. В ответ приходит 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стандартная страница бессмысленного канцелярита и вывод о том, что денег нет, но вы держитесь.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Ясно, понятно, толку с этих госуслуг и цуров не больше, чем если отправить обращение напрямую в администрацию. Впрочем, есть неплохая функция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: можно поставить ответу оценку (не знаю, влияет ли она на что-то, но когда поставишь «единицу», то на душе как-то легче) и сразу же оставить отзыв, на который должны снова ответить.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Отвечаю, значит: </a:t>
            </a:r>
            <a:r>
              <a:rPr lang="ru-RU" sz="16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раз денег нет, то засыпьте хоть асфальтовой крошкой или ещё чего-нибудь придумайте, а не шаблонные отписки присылайте.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 это мне приходит совершенно удивительный ответ о том, </a:t>
            </a:r>
            <a:r>
              <a:rPr lang="ru-RU" sz="16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что в бюджете, оказывается, не предусмотрено статьи на ремонт тротуаров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и, видимо, делать их вообще никогда теперь не планируют. Интересно, на какие тогда деньги в этом году отремонтировали тротуар рядом с моим домом? Неужели нецелевое расходование средств? Или всё-таки для этого не нужна специальная статья расходов?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179640" y="1050480"/>
            <a:ext cx="8496360" cy="325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0070C0"/>
                </a:solidFill>
                <a:latin typeface="Times New Roman"/>
                <a:ea typeface="Calibri"/>
              </a:rPr>
              <a:t>продолжение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Пишу: </a:t>
            </a: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Calibri"/>
              </a:rPr>
              <a:t>предусмотрите тогда её в бюджете на следующий год, проведите оперативное совещание, составьте дорожную карту, подайте куда-нибудь заявку — примите хоть какие-нибудь меры.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Собственно, эта 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история отлично иллюстрирует принцип работы администрации. Если нет денег, то вместо того, чтобы сесть и подумать, как можно было бы решить проблему иначе, люди просто облегчённо выдыхают и радуются, что можно ничего не делать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. И ведь я даже не с каким-то глобальным проектом межгалактического турнира обратился, а с банальной просьбой что-нибудь сделать с тротуаром. 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И вместо того, чтобы просто по-человечески ответить: </a:t>
            </a: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Calibri"/>
              </a:rPr>
              <a:t>«К СОЖАЛЕНИЮ, СЕЙЧАС ДЕНЕГ НЕТ, НО МЫ ЗАПИСАЛИ ПРОБЛЕМУ СЕБЕ В БЛОКНОТИК И ПОСТАРАЕМСЯ ЧТО-НИБУДЬ ВЫКРОИТЬ В СЛЕДУЮЩЕМ ГОДУ. СПАСИБО, ЧТО ОБРАТИЛИ ВНИМАНИЕ»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— мне присылают стену из канцелярита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398" name="Picture 5"/>
          <p:cNvPicPr/>
          <p:nvPr/>
        </p:nvPicPr>
        <p:blipFill>
          <a:blip r:embed="rId2"/>
          <a:stretch/>
        </p:blipFill>
        <p:spPr>
          <a:xfrm>
            <a:off x="336240" y="4290840"/>
            <a:ext cx="776160" cy="878400"/>
          </a:xfrm>
          <a:prstGeom prst="rect">
            <a:avLst/>
          </a:prstGeom>
          <a:ln>
            <a:noFill/>
          </a:ln>
        </p:spPr>
      </p:pic>
      <p:sp>
        <p:nvSpPr>
          <p:cNvPr id="399" name="CustomShape 2"/>
          <p:cNvSpPr/>
          <p:nvPr/>
        </p:nvSpPr>
        <p:spPr>
          <a:xfrm>
            <a:off x="1172520" y="4509000"/>
            <a:ext cx="7287480" cy="20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70C0"/>
                </a:solidFill>
                <a:latin typeface="Arial"/>
                <a:ea typeface="DejaVu Sans"/>
              </a:rPr>
              <a:t>Совет: представьте себя на месте гражданина; приятно будет наблюдать «футбол» сообщения между властью, отписки, невыполненные обещания; непонятный текст канцелярским (бюрократическим) языком? Пишите просто, коротко (не обязательно на бланке и скан) так, как вы сами хотели бы получить ответ на свой вопрос. Сроки выполнения работ и контроль!  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367200" y="620640"/>
            <a:ext cx="8228520" cy="44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70C0"/>
                </a:solidFill>
                <a:latin typeface="Arial"/>
              </a:rPr>
              <a:t>Актуальные вопросы. Функционирование и рейтинг ПОС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1" name="CustomShape 2"/>
          <p:cNvSpPr/>
          <p:nvPr/>
        </p:nvSpPr>
        <p:spPr>
          <a:xfrm>
            <a:off x="172080" y="980640"/>
            <a:ext cx="84963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Как увидеть число поступающих на повторное рассмотрение сообщений (первичный и т.д. возврат)?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-18360" y="1617120"/>
            <a:ext cx="8891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 algn="r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Список сообщений, направленных на повторное рассмотрение может вывести КООРДИНАТОР, КУРАТОР ЛКО с помощью фильтра «Только повторное рассмотрение»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179640" y="2263680"/>
            <a:ext cx="84963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Существует ли в ПОС кол-во ограничений по возврату на повторное рассмотрение?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4" name="CustomShape 5"/>
          <p:cNvSpPr/>
          <p:nvPr/>
        </p:nvSpPr>
        <p:spPr>
          <a:xfrm>
            <a:off x="35640" y="2909880"/>
            <a:ext cx="889164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 algn="r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Ограничений по кол-ву возвратов НЕТ! В случае, если дан корректный ответ, возврат необоснованный, КУРАТОР ЛКО Аппарата Губернатора ВО может остановить эскалацию принудительно (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НЕОБХОДИМО ПИСЬМО В ЦУР</a:t>
            </a:r>
            <a:r>
              <a:rPr lang="ru-RU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5" name="CustomShape 6"/>
          <p:cNvSpPr/>
          <p:nvPr/>
        </p:nvSpPr>
        <p:spPr>
          <a:xfrm>
            <a:off x="197640" y="3833280"/>
            <a:ext cx="849636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70C0"/>
                </a:solidFill>
                <a:latin typeface="Arial"/>
                <a:ea typeface="DejaVu Sans"/>
              </a:rPr>
              <a:t>Если ведомство ответило на сообщение, ответ был оценен на 1 бал, возврат на повторное рассмотрение и направлено (перенаправлено) для подготовки ответа в другое ведомство, то плохая оценка будет числиться за ведомством, которое последним давало ответ, если иную оценку не поставит гражданин (и именно </a:t>
            </a: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последняя оценка</a:t>
            </a:r>
            <a:r>
              <a:rPr lang="ru-RU" sz="1800" b="0" strike="noStrike" spc="-1">
                <a:solidFill>
                  <a:srgbClr val="0070C0"/>
                </a:solidFill>
                <a:latin typeface="Arial"/>
                <a:ea typeface="DejaVu Sans"/>
              </a:rPr>
              <a:t> будет числиться в базе)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6" name="CustomShape 7"/>
          <p:cNvSpPr/>
          <p:nvPr/>
        </p:nvSpPr>
        <p:spPr>
          <a:xfrm>
            <a:off x="179640" y="5355720"/>
            <a:ext cx="849636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 algn="r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Если создан ЛКО, то обязательно должен быть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ПРАВИЛЬНО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РАЗМЕЩЕН виджет! Отсутствие сайта (страницы) является основанием не размещения виджета (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НЕОБХОДИМО ПИСЬМО В ЦУР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179640" y="764640"/>
            <a:ext cx="851652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FF0000"/>
                </a:solidFill>
                <a:latin typeface="Arial"/>
              </a:rPr>
              <a:t>От </a:t>
            </a:r>
            <a:r>
              <a:rPr lang="ru-RU" sz="3600" b="1" strike="noStrike" spc="-1">
                <a:solidFill>
                  <a:srgbClr val="FF0000"/>
                </a:solidFill>
                <a:latin typeface="Arial"/>
              </a:rPr>
              <a:t>КАЖДОГО</a:t>
            </a:r>
            <a:r>
              <a:rPr lang="ru-RU" sz="3600" b="0" strike="noStrike" spc="-1">
                <a:solidFill>
                  <a:srgbClr val="FF0000"/>
                </a:solidFill>
                <a:latin typeface="Arial"/>
              </a:rPr>
              <a:t> из </a:t>
            </a:r>
            <a:r>
              <a:rPr lang="ru-RU" sz="3600" b="1" strike="noStrike" spc="-1">
                <a:solidFill>
                  <a:srgbClr val="FF0000"/>
                </a:solidFill>
                <a:latin typeface="Arial"/>
              </a:rPr>
              <a:t>Вас</a:t>
            </a:r>
            <a:r>
              <a:rPr lang="ru-RU" sz="3600" b="0" strike="noStrike" spc="-1">
                <a:solidFill>
                  <a:srgbClr val="FF0000"/>
                </a:solidFill>
                <a:latin typeface="Arial"/>
              </a:rPr>
              <a:t> зависит </a:t>
            </a:r>
            <a:r>
              <a:t/>
            </a:r>
            <a:br/>
            <a:r>
              <a:rPr lang="ru-RU" sz="3600" b="0" strike="noStrike" spc="-1">
                <a:solidFill>
                  <a:srgbClr val="FF0000"/>
                </a:solidFill>
                <a:latin typeface="Arial"/>
              </a:rPr>
              <a:t>рейтинг региона!</a:t>
            </a:r>
            <a:r>
              <a:t/>
            </a:r>
            <a:br/>
            <a:r>
              <a:t/>
            </a:r>
            <a:br/>
            <a:r>
              <a:rPr lang="ru-RU" sz="2800" b="0" strike="noStrike" spc="-1">
                <a:solidFill>
                  <a:srgbClr val="0070C0"/>
                </a:solidFill>
                <a:latin typeface="Arial"/>
              </a:rPr>
              <a:t>Администрация муниципального района координирует, контролирует работу сельских поселений и мун. учреждений, в т.ч.  образования;</a:t>
            </a:r>
            <a:r>
              <a:t/>
            </a:r>
            <a:br/>
            <a:r>
              <a:rPr lang="ru-RU" sz="2800" b="0" strike="noStrike" spc="-1">
                <a:solidFill>
                  <a:srgbClr val="00B050"/>
                </a:solidFill>
                <a:latin typeface="Arial"/>
              </a:rPr>
              <a:t>Администрация Волгограда, Волжского координирует, контролирует работу своих структурных (в т.ч. территориальных) подразделений, муниципальных учреждений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Рисунок 1"/>
          <p:cNvPicPr/>
          <p:nvPr/>
        </p:nvPicPr>
        <p:blipFill>
          <a:blip r:embed="rId2"/>
          <a:srcRect l="5592" t="19267" r="6455" b="17695"/>
          <a:stretch/>
        </p:blipFill>
        <p:spPr>
          <a:xfrm>
            <a:off x="107640" y="692640"/>
            <a:ext cx="8928360" cy="5118120"/>
          </a:xfrm>
          <a:prstGeom prst="rect">
            <a:avLst/>
          </a:prstGeom>
          <a:ln>
            <a:noFill/>
          </a:ln>
        </p:spPr>
      </p:pic>
      <p:sp>
        <p:nvSpPr>
          <p:cNvPr id="409" name="CustomShape 1"/>
          <p:cNvSpPr/>
          <p:nvPr/>
        </p:nvSpPr>
        <p:spPr>
          <a:xfrm>
            <a:off x="323640" y="5877360"/>
            <a:ext cx="756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ПОС – один из показателей рейтинга субъектов РФ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Picture 3"/>
          <p:cNvPicPr/>
          <p:nvPr/>
        </p:nvPicPr>
        <p:blipFill>
          <a:blip r:embed="rId2"/>
          <a:stretch/>
        </p:blipFill>
        <p:spPr>
          <a:xfrm>
            <a:off x="0" y="908640"/>
            <a:ext cx="9031320" cy="511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2"/>
          <p:cNvPicPr/>
          <p:nvPr/>
        </p:nvPicPr>
        <p:blipFill>
          <a:blip r:embed="rId2"/>
          <a:stretch/>
        </p:blipFill>
        <p:spPr>
          <a:xfrm>
            <a:off x="0" y="656280"/>
            <a:ext cx="9010080" cy="509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2"/>
          <p:cNvPicPr/>
          <p:nvPr/>
        </p:nvPicPr>
        <p:blipFill>
          <a:blip r:embed="rId2"/>
          <a:stretch/>
        </p:blipFill>
        <p:spPr>
          <a:xfrm>
            <a:off x="0" y="404640"/>
            <a:ext cx="8945280" cy="4498560"/>
          </a:xfrm>
          <a:prstGeom prst="rect">
            <a:avLst/>
          </a:prstGeom>
          <a:ln>
            <a:noFill/>
          </a:ln>
        </p:spPr>
      </p:pic>
      <p:pic>
        <p:nvPicPr>
          <p:cNvPr id="413" name="Picture 2"/>
          <p:cNvPicPr/>
          <p:nvPr/>
        </p:nvPicPr>
        <p:blipFill>
          <a:blip r:embed="rId3"/>
          <a:stretch/>
        </p:blipFill>
        <p:spPr>
          <a:xfrm>
            <a:off x="-30240" y="3429000"/>
            <a:ext cx="9077040" cy="358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Picture 4"/>
          <p:cNvPicPr/>
          <p:nvPr/>
        </p:nvPicPr>
        <p:blipFill>
          <a:blip r:embed="rId2"/>
          <a:stretch/>
        </p:blipFill>
        <p:spPr>
          <a:xfrm>
            <a:off x="107640" y="620640"/>
            <a:ext cx="8906760" cy="3823920"/>
          </a:xfrm>
          <a:prstGeom prst="rect">
            <a:avLst/>
          </a:prstGeom>
          <a:ln>
            <a:noFill/>
          </a:ln>
        </p:spPr>
      </p:pic>
      <p:pic>
        <p:nvPicPr>
          <p:cNvPr id="415" name="Рисунок 1"/>
          <p:cNvPicPr/>
          <p:nvPr/>
        </p:nvPicPr>
        <p:blipFill>
          <a:blip r:embed="rId3"/>
          <a:srcRect l="7001" t="78109" r="29846" b="15425"/>
          <a:stretch/>
        </p:blipFill>
        <p:spPr>
          <a:xfrm>
            <a:off x="15840" y="4941000"/>
            <a:ext cx="8820720" cy="72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467640" y="620640"/>
            <a:ext cx="822852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F4C81"/>
                </a:solidFill>
                <a:latin typeface="Trebuchet MS"/>
                <a:ea typeface="DejaVu Sans"/>
              </a:rPr>
              <a:t>Правовое основание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683640" y="1628640"/>
            <a:ext cx="8137440" cy="43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latin typeface="Arial"/>
                <a:ea typeface="DejaVu Sans"/>
              </a:rPr>
              <a:t>Поручение Президента №Пр-354 от 1 марта 2020 года;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latin typeface="Arial"/>
                <a:ea typeface="DejaVu Sans"/>
              </a:rPr>
              <a:t>Постановление Правительства РФ от 10 ноября 2020 г. № 1802 “О проведении эксперимента по использованию федеральной государственной информационной системы "Единый портал государственных и муниципальных услуг (функций)" для направления гражданами и юридическими лицами в государственные органы, органы местного самоуправления, государственные и муниципальные учреждения, иные организации, осуществляющие публично значимые функции, и их должностным лицам сообщений и обращений, а также для направления такими органами и организациями ответов на указанные сообщения и обращения”.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2"/>
          <p:cNvPicPr/>
          <p:nvPr/>
        </p:nvPicPr>
        <p:blipFill>
          <a:blip r:embed="rId2"/>
          <a:stretch/>
        </p:blipFill>
        <p:spPr>
          <a:xfrm>
            <a:off x="14760" y="836640"/>
            <a:ext cx="9046800" cy="48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Picture 2"/>
          <p:cNvPicPr/>
          <p:nvPr/>
        </p:nvPicPr>
        <p:blipFill>
          <a:blip r:embed="rId2"/>
          <a:stretch/>
        </p:blipFill>
        <p:spPr>
          <a:xfrm>
            <a:off x="-6840" y="1124640"/>
            <a:ext cx="9050760" cy="467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icture 2"/>
          <p:cNvPicPr/>
          <p:nvPr/>
        </p:nvPicPr>
        <p:blipFill>
          <a:blip r:embed="rId2"/>
          <a:stretch/>
        </p:blipFill>
        <p:spPr>
          <a:xfrm>
            <a:off x="107640" y="620640"/>
            <a:ext cx="8519040" cy="3757680"/>
          </a:xfrm>
          <a:prstGeom prst="rect">
            <a:avLst/>
          </a:prstGeom>
          <a:ln>
            <a:noFill/>
          </a:ln>
        </p:spPr>
      </p:pic>
      <p:sp>
        <p:nvSpPr>
          <p:cNvPr id="419" name="CustomShape 1"/>
          <p:cNvSpPr/>
          <p:nvPr/>
        </p:nvSpPr>
        <p:spPr>
          <a:xfrm>
            <a:off x="141120" y="4797000"/>
            <a:ext cx="608652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70C0"/>
                </a:solidFill>
                <a:latin typeface="Arial"/>
                <a:ea typeface="DejaVu Sans"/>
              </a:rPr>
              <a:t>На сайтах муниципальных районов и городских округов должны быть размещены виджеты модуля ГОЛОСОВАНИЯ (роль уполномоченный муниципальный)! Письма руководителям ОМСУ были!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20" name="Рисунок 1"/>
          <p:cNvPicPr/>
          <p:nvPr/>
        </p:nvPicPr>
        <p:blipFill>
          <a:blip r:embed="rId3"/>
          <a:srcRect l="70594" t="19795" r="1816" b="27158"/>
          <a:stretch/>
        </p:blipFill>
        <p:spPr>
          <a:xfrm>
            <a:off x="7308360" y="4210560"/>
            <a:ext cx="1707480" cy="261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457200" y="1357200"/>
            <a:ext cx="8228520" cy="38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F4C81"/>
                </a:solidFill>
                <a:latin typeface="Arial"/>
                <a:ea typeface="DejaVu Sans"/>
              </a:rPr>
              <a:t>Спасибо</a:t>
            </a:r>
            <a:endParaRPr lang="ru-RU" sz="4400" b="0" strike="noStrike" spc="-1">
              <a:latin typeface="Arial"/>
            </a:endParaRPr>
          </a:p>
          <a:p>
            <a:pPr marL="571680" indent="-570960" algn="ctr">
              <a:lnSpc>
                <a:spcPct val="100000"/>
              </a:lnSpc>
              <a:buClr>
                <a:srgbClr val="0F4C81"/>
              </a:buClr>
              <a:buFont typeface="Wingdings" charset="2"/>
              <a:buChar char=""/>
            </a:pPr>
            <a:r>
              <a:rPr lang="ru-RU" sz="4400" b="1" strike="noStrike" spc="-1">
                <a:solidFill>
                  <a:srgbClr val="0F4C81"/>
                </a:solidFill>
                <a:latin typeface="Arial"/>
                <a:ea typeface="DejaVu Sans"/>
              </a:rPr>
              <a:t> за совместную работу по внедрению ПОС;</a:t>
            </a:r>
            <a:endParaRPr lang="ru-RU" sz="4400" b="0" strike="noStrike" spc="-1">
              <a:latin typeface="Arial"/>
            </a:endParaRPr>
          </a:p>
          <a:p>
            <a:pPr marL="571680" indent="-570960" algn="ctr">
              <a:lnSpc>
                <a:spcPct val="100000"/>
              </a:lnSpc>
              <a:buClr>
                <a:srgbClr val="0F4C81"/>
              </a:buClr>
              <a:buFont typeface="Wingdings" charset="2"/>
              <a:buChar char=""/>
            </a:pPr>
            <a:r>
              <a:rPr lang="ru-RU" sz="4400" b="1" strike="noStrike" spc="-1">
                <a:solidFill>
                  <a:srgbClr val="0F4C81"/>
                </a:solidFill>
                <a:latin typeface="Arial"/>
                <a:ea typeface="DejaVu Sans"/>
              </a:rPr>
              <a:t>за участие в совещании;</a:t>
            </a:r>
            <a:endParaRPr lang="ru-RU" sz="4400" b="0" strike="noStrike" spc="-1">
              <a:latin typeface="Arial"/>
            </a:endParaRPr>
          </a:p>
          <a:p>
            <a:pPr marL="571680" indent="-570960" algn="ctr">
              <a:lnSpc>
                <a:spcPct val="100000"/>
              </a:lnSpc>
              <a:buClr>
                <a:srgbClr val="0F4C81"/>
              </a:buClr>
              <a:buFont typeface="Wingdings" charset="2"/>
              <a:buChar char=""/>
            </a:pPr>
            <a:r>
              <a:rPr lang="ru-RU" sz="4400" b="1" strike="noStrike" spc="-1">
                <a:solidFill>
                  <a:srgbClr val="0F4C81"/>
                </a:solidFill>
                <a:latin typeface="Arial"/>
                <a:ea typeface="DejaVu Sans"/>
              </a:rPr>
              <a:t>за внимание!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531360" y="599400"/>
            <a:ext cx="7243920" cy="177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90" b="1" strike="noStrike" spc="-1">
                <a:solidFill>
                  <a:srgbClr val="0B3961"/>
                </a:solidFill>
                <a:latin typeface="Trebuchet MS"/>
                <a:ea typeface="DejaVu Sans"/>
              </a:rPr>
              <a:t>ИСТОЧНИКИ ПОСТУПЛЕНИЯ </a:t>
            </a:r>
            <a:r>
              <a:rPr lang="ru-RU" sz="3690" b="1" strike="noStrike" spc="-1">
                <a:solidFill>
                  <a:srgbClr val="0F4C81"/>
                </a:solidFill>
                <a:latin typeface="Trebuchet MS"/>
                <a:ea typeface="DejaVu Sans"/>
              </a:rPr>
              <a:t>ОБРАЩЕНИЙ</a:t>
            </a:r>
            <a:endParaRPr lang="ru-RU" sz="3690" b="0" strike="noStrike" spc="-1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844200" y="2370960"/>
            <a:ext cx="6540480" cy="93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553"/>
              </a:spcBef>
            </a:pPr>
            <a:r>
              <a:rPr lang="ru-RU" sz="2770" b="1" strike="noStrike" spc="-1">
                <a:solidFill>
                  <a:srgbClr val="072640"/>
                </a:solidFill>
                <a:latin typeface="Arial"/>
                <a:ea typeface="DejaVu Sans"/>
              </a:rPr>
              <a:t>Подача обращений производится через:</a:t>
            </a:r>
            <a:endParaRPr lang="ru-RU" sz="2770" b="0" strike="noStrike" spc="-1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720720" y="4134600"/>
            <a:ext cx="4455720" cy="8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63880" indent="-262800">
              <a:lnSpc>
                <a:spcPct val="100000"/>
              </a:lnSpc>
              <a:buClr>
                <a:srgbClr val="072640"/>
              </a:buClr>
              <a:buFont typeface="Wingdings" charset="2"/>
              <a:buChar char=""/>
            </a:pPr>
            <a:r>
              <a:rPr lang="ru-RU" sz="2590" b="0" strike="noStrike" spc="-1">
                <a:solidFill>
                  <a:srgbClr val="072640"/>
                </a:solidFill>
                <a:latin typeface="Arial"/>
                <a:ea typeface="DejaVu Sans"/>
              </a:rPr>
              <a:t> Сайт</a:t>
            </a:r>
            <a:r>
              <a:rPr lang="ru-RU" sz="259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590" b="1" strike="noStrike" spc="-1">
                <a:solidFill>
                  <a:srgbClr val="0B3961"/>
                </a:solidFill>
                <a:latin typeface="Arial"/>
                <a:ea typeface="DejaVu Sans"/>
              </a:rPr>
              <a:t>ГОС</a:t>
            </a:r>
            <a:r>
              <a:rPr lang="ru-RU" sz="2590" b="1" strike="noStrike" spc="-1">
                <a:solidFill>
                  <a:srgbClr val="CC0000"/>
                </a:solidFill>
                <a:latin typeface="Arial"/>
                <a:ea typeface="DejaVu Sans"/>
              </a:rPr>
              <a:t>УСЛУГИ</a:t>
            </a:r>
            <a:r>
              <a:rPr lang="ru-RU" sz="259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590" b="0" strike="noStrike" spc="-1">
                <a:solidFill>
                  <a:srgbClr val="072640"/>
                </a:solidFill>
                <a:latin typeface="Arial"/>
                <a:ea typeface="DejaVu Sans"/>
              </a:rPr>
              <a:t>(банер</a:t>
            </a:r>
            <a:r>
              <a:rPr lang="ru-RU" sz="2220" b="0" strike="noStrike" spc="-1">
                <a:solidFill>
                  <a:srgbClr val="072640"/>
                </a:solidFill>
                <a:latin typeface="Arial"/>
                <a:ea typeface="DejaVu Sans"/>
              </a:rPr>
              <a:t>)</a:t>
            </a:r>
            <a:endParaRPr lang="ru-RU" sz="2220" b="0" strike="noStrike" spc="-1"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143640" y="130320"/>
            <a:ext cx="280440" cy="28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5"/>
          <p:cNvSpPr/>
          <p:nvPr/>
        </p:nvSpPr>
        <p:spPr>
          <a:xfrm>
            <a:off x="748440" y="3496680"/>
            <a:ext cx="7563960" cy="4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63880" indent="-262800">
              <a:lnSpc>
                <a:spcPct val="100000"/>
              </a:lnSpc>
              <a:buClr>
                <a:srgbClr val="072640"/>
              </a:buClr>
              <a:buFont typeface="Wingdings" charset="2"/>
              <a:buChar char=""/>
            </a:pPr>
            <a:r>
              <a:rPr lang="ru-RU" sz="2590" b="0" strike="noStrike" spc="-1">
                <a:solidFill>
                  <a:srgbClr val="072640"/>
                </a:solidFill>
                <a:latin typeface="Arial"/>
                <a:ea typeface="DejaVu Sans"/>
              </a:rPr>
              <a:t> Виджет на сайте ведомственной организации</a:t>
            </a:r>
            <a:endParaRPr lang="ru-RU" sz="2590" b="0" strike="noStrike" spc="-1">
              <a:latin typeface="Arial"/>
            </a:endParaRPr>
          </a:p>
        </p:txBody>
      </p:sp>
      <p:sp>
        <p:nvSpPr>
          <p:cNvPr id="316" name="CustomShape 6"/>
          <p:cNvSpPr/>
          <p:nvPr/>
        </p:nvSpPr>
        <p:spPr>
          <a:xfrm>
            <a:off x="765000" y="5146920"/>
            <a:ext cx="4366800" cy="4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63880" indent="-262800">
              <a:lnSpc>
                <a:spcPct val="100000"/>
              </a:lnSpc>
              <a:buClr>
                <a:srgbClr val="072640"/>
              </a:buClr>
              <a:buFont typeface="Wingdings" charset="2"/>
              <a:buChar char=""/>
            </a:pPr>
            <a:r>
              <a:rPr lang="ru-RU" sz="2590" b="0" strike="noStrike" spc="-1">
                <a:solidFill>
                  <a:srgbClr val="072640"/>
                </a:solidFill>
                <a:latin typeface="Arial"/>
                <a:ea typeface="DejaVu Sans"/>
              </a:rPr>
              <a:t> Мобильное приложение </a:t>
            </a:r>
            <a:endParaRPr lang="ru-RU" sz="2590" b="0" strike="noStrike" spc="-1">
              <a:latin typeface="Arial"/>
            </a:endParaRPr>
          </a:p>
        </p:txBody>
      </p:sp>
      <p:pic>
        <p:nvPicPr>
          <p:cNvPr id="317" name="Рисунок 1"/>
          <p:cNvPicPr/>
          <p:nvPr/>
        </p:nvPicPr>
        <p:blipFill>
          <a:blip r:embed="rId2"/>
          <a:srcRect l="36000" t="33979" r="36983" b="32226"/>
          <a:stretch/>
        </p:blipFill>
        <p:spPr>
          <a:xfrm>
            <a:off x="5292000" y="4797000"/>
            <a:ext cx="1343520" cy="133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468360" y="981000"/>
            <a:ext cx="822852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F4C81"/>
                </a:solidFill>
                <a:latin typeface="Trebuchet MS"/>
                <a:ea typeface="DejaVu Sans"/>
              </a:rPr>
              <a:t>ПОДТВЕРЖДЕНИЕ УЧЕТНЫХ </a:t>
            </a:r>
            <a:r>
              <a:rPr lang="ru-RU" sz="4000" b="0" strike="noStrike" spc="-1">
                <a:solidFill>
                  <a:srgbClr val="0F4C81"/>
                </a:solidFill>
                <a:latin typeface="Arial"/>
                <a:ea typeface="DejaVu Sans"/>
              </a:rPr>
              <a:t>ЗАПИСЕЙ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457200" y="2249640"/>
            <a:ext cx="8228520" cy="40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040" indent="-254520">
              <a:lnSpc>
                <a:spcPct val="100000"/>
              </a:lnSpc>
              <a:spcBef>
                <a:spcPts val="300"/>
              </a:spcBef>
              <a:buClr>
                <a:srgbClr val="69D0A5"/>
              </a:buClr>
              <a:buFont typeface="Georgia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 электронную почту, указанную при регистрации в ПОС, приходит ссылка для подтверждения учетной записи в ПОС и ее связи с ЕПГУ (Портал Госуслуг),эта ссылка является уникальной, 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недопустимо ее пересылать, передавать, копировать, она является одноразовой и предназначена только для одного человека.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611640" y="692640"/>
            <a:ext cx="8380800" cy="13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2"/>
          <p:cNvSpPr/>
          <p:nvPr/>
        </p:nvSpPr>
        <p:spPr>
          <a:xfrm>
            <a:off x="628200" y="868680"/>
            <a:ext cx="45709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553"/>
              </a:spcBef>
            </a:pPr>
            <a:r>
              <a:rPr lang="ru-RU" sz="1800" b="1" strike="noStrike" spc="-1">
                <a:solidFill>
                  <a:srgbClr val="072640"/>
                </a:solidFill>
                <a:latin typeface="Arial"/>
                <a:ea typeface="DejaVu Sans"/>
              </a:rPr>
              <a:t>Примеры расположения виджета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22" name="Рисунок 285"/>
          <p:cNvPicPr/>
          <p:nvPr/>
        </p:nvPicPr>
        <p:blipFill>
          <a:blip r:embed="rId2"/>
          <a:stretch/>
        </p:blipFill>
        <p:spPr>
          <a:xfrm>
            <a:off x="0" y="1512000"/>
            <a:ext cx="9142920" cy="498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Рисунок 286"/>
          <p:cNvPicPr/>
          <p:nvPr/>
        </p:nvPicPr>
        <p:blipFill>
          <a:blip r:embed="rId2"/>
          <a:stretch/>
        </p:blipFill>
        <p:spPr>
          <a:xfrm>
            <a:off x="3691080" y="3384000"/>
            <a:ext cx="5443200" cy="3411000"/>
          </a:xfrm>
          <a:prstGeom prst="rect">
            <a:avLst/>
          </a:prstGeom>
          <a:ln>
            <a:noFill/>
          </a:ln>
        </p:spPr>
      </p:pic>
      <p:pic>
        <p:nvPicPr>
          <p:cNvPr id="324" name="Рисунок 287"/>
          <p:cNvPicPr/>
          <p:nvPr/>
        </p:nvPicPr>
        <p:blipFill>
          <a:blip r:embed="rId3"/>
          <a:srcRect r="16936"/>
          <a:stretch/>
        </p:blipFill>
        <p:spPr>
          <a:xfrm>
            <a:off x="3204000" y="529200"/>
            <a:ext cx="4739040" cy="2885040"/>
          </a:xfrm>
          <a:prstGeom prst="rect">
            <a:avLst/>
          </a:prstGeom>
          <a:ln>
            <a:noFill/>
          </a:ln>
        </p:spPr>
      </p:pic>
      <p:pic>
        <p:nvPicPr>
          <p:cNvPr id="325" name="Рисунок 288"/>
          <p:cNvPicPr/>
          <p:nvPr/>
        </p:nvPicPr>
        <p:blipFill>
          <a:blip r:embed="rId4"/>
          <a:stretch/>
        </p:blipFill>
        <p:spPr>
          <a:xfrm>
            <a:off x="144000" y="3888000"/>
            <a:ext cx="2504520" cy="2792520"/>
          </a:xfrm>
          <a:prstGeom prst="rect">
            <a:avLst/>
          </a:prstGeom>
          <a:ln>
            <a:noFill/>
          </a:ln>
        </p:spPr>
      </p:pic>
      <p:sp>
        <p:nvSpPr>
          <p:cNvPr id="326" name="CustomShape 1"/>
          <p:cNvSpPr/>
          <p:nvPr/>
        </p:nvSpPr>
        <p:spPr>
          <a:xfrm>
            <a:off x="827640" y="1340640"/>
            <a:ext cx="1439280" cy="207324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70C0"/>
                </a:solidFill>
                <a:latin typeface="Arial"/>
                <a:ea typeface="DejaVu Sans"/>
              </a:rPr>
              <a:t>Вариант виджета для школы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Рисунок 289"/>
          <p:cNvPicPr/>
          <p:nvPr/>
        </p:nvPicPr>
        <p:blipFill>
          <a:blip r:embed="rId3"/>
          <a:stretch/>
        </p:blipFill>
        <p:spPr>
          <a:xfrm>
            <a:off x="467640" y="432000"/>
            <a:ext cx="4982400" cy="4823280"/>
          </a:xfrm>
          <a:prstGeom prst="rect">
            <a:avLst/>
          </a:prstGeom>
          <a:ln>
            <a:noFill/>
          </a:ln>
        </p:spPr>
      </p:pic>
      <p:pic>
        <p:nvPicPr>
          <p:cNvPr id="328" name="Рисунок 290"/>
          <p:cNvPicPr/>
          <p:nvPr/>
        </p:nvPicPr>
        <p:blipFill>
          <a:blip r:embed="rId4"/>
          <a:stretch/>
        </p:blipFill>
        <p:spPr>
          <a:xfrm>
            <a:off x="1331640" y="3888720"/>
            <a:ext cx="3384720" cy="2898360"/>
          </a:xfrm>
          <a:prstGeom prst="rect">
            <a:avLst/>
          </a:prstGeom>
          <a:ln>
            <a:noFill/>
          </a:ln>
        </p:spPr>
      </p:pic>
      <p:pic>
        <p:nvPicPr>
          <p:cNvPr id="329" name="Рисунок 291"/>
          <p:cNvPicPr/>
          <p:nvPr/>
        </p:nvPicPr>
        <p:blipFill>
          <a:blip r:embed="rId5"/>
          <a:stretch/>
        </p:blipFill>
        <p:spPr>
          <a:xfrm>
            <a:off x="4717080" y="1125360"/>
            <a:ext cx="4282200" cy="4751280"/>
          </a:xfrm>
          <a:prstGeom prst="rect">
            <a:avLst/>
          </a:prstGeom>
          <a:ln>
            <a:noFill/>
          </a:ln>
        </p:spPr>
      </p:pic>
      <p:sp>
        <p:nvSpPr>
          <p:cNvPr id="330" name="CustomShape 1"/>
          <p:cNvSpPr/>
          <p:nvPr/>
        </p:nvSpPr>
        <p:spPr>
          <a:xfrm>
            <a:off x="107640" y="548640"/>
            <a:ext cx="738000" cy="604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6200000" vert="vert270" lIns="45000" tIns="90000" rIns="45000" bIns="90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БОТ статистики ПОС  работает (поиск виджетов) круглосуточно, без выходных - 24/7!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8172360" y="2709000"/>
            <a:ext cx="287280" cy="67428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F4C81"/>
      </a:dk2>
      <a:lt2>
        <a:srgbClr val="DEDEDE"/>
      </a:lt2>
      <a:accent1>
        <a:srgbClr val="0F4C81"/>
      </a:accent1>
      <a:accent2>
        <a:srgbClr val="69D0A5"/>
      </a:accent2>
      <a:accent3>
        <a:srgbClr val="69D0A5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F4C81"/>
      </a:dk2>
      <a:lt2>
        <a:srgbClr val="DEDEDE"/>
      </a:lt2>
      <a:accent1>
        <a:srgbClr val="0F4C81"/>
      </a:accent1>
      <a:accent2>
        <a:srgbClr val="69D0A5"/>
      </a:accent2>
      <a:accent3>
        <a:srgbClr val="69D0A5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F4C81"/>
      </a:dk2>
      <a:lt2>
        <a:srgbClr val="DEDEDE"/>
      </a:lt2>
      <a:accent1>
        <a:srgbClr val="0F4C81"/>
      </a:accent1>
      <a:accent2>
        <a:srgbClr val="69D0A5"/>
      </a:accent2>
      <a:accent3>
        <a:srgbClr val="69D0A5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F4C81"/>
      </a:dk2>
      <a:lt2>
        <a:srgbClr val="DEDEDE"/>
      </a:lt2>
      <a:accent1>
        <a:srgbClr val="0F4C81"/>
      </a:accent1>
      <a:accent2>
        <a:srgbClr val="69D0A5"/>
      </a:accent2>
      <a:accent3>
        <a:srgbClr val="69D0A5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F4C81"/>
      </a:dk2>
      <a:lt2>
        <a:srgbClr val="DEDEDE"/>
      </a:lt2>
      <a:accent1>
        <a:srgbClr val="0F4C81"/>
      </a:accent1>
      <a:accent2>
        <a:srgbClr val="69D0A5"/>
      </a:accent2>
      <a:accent3>
        <a:srgbClr val="69D0A5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F4C81"/>
      </a:dk2>
      <a:lt2>
        <a:srgbClr val="DEDEDE"/>
      </a:lt2>
      <a:accent1>
        <a:srgbClr val="0F4C81"/>
      </a:accent1>
      <a:accent2>
        <a:srgbClr val="69D0A5"/>
      </a:accent2>
      <a:accent3>
        <a:srgbClr val="69D0A5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F4C81"/>
      </a:dk2>
      <a:lt2>
        <a:srgbClr val="DEDEDE"/>
      </a:lt2>
      <a:accent1>
        <a:srgbClr val="0F4C81"/>
      </a:accent1>
      <a:accent2>
        <a:srgbClr val="69D0A5"/>
      </a:accent2>
      <a:accent3>
        <a:srgbClr val="69D0A5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13034</TotalTime>
  <Words>2106</Words>
  <Application>Microsoft Office PowerPoint</Application>
  <PresentationFormat>Экран (4:3)</PresentationFormat>
  <Paragraphs>237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работе с сообщениями граждан, поступивших через портал «Обратись» и систему «Инцидент-менеджмент»</dc:title>
  <dc:creator>Жанна В. Чумакова</dc:creator>
  <cp:lastModifiedBy>1</cp:lastModifiedBy>
  <cp:revision>221</cp:revision>
  <cp:lastPrinted>2021-08-04T13:36:41Z</cp:lastPrinted>
  <dcterms:created xsi:type="dcterms:W3CDTF">2020-09-07T04:59:44Z</dcterms:created>
  <dcterms:modified xsi:type="dcterms:W3CDTF">2021-08-24T07:15:49Z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42</vt:i4>
  </property>
</Properties>
</file>